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6" r:id="rId7"/>
    <p:sldId id="263" r:id="rId8"/>
    <p:sldId id="264" r:id="rId9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64" autoAdjust="0"/>
    <p:restoredTop sz="94635"/>
  </p:normalViewPr>
  <p:slideViewPr>
    <p:cSldViewPr snapToGrid="0">
      <p:cViewPr varScale="1">
        <p:scale>
          <a:sx n="109" d="100"/>
          <a:sy n="109" d="100"/>
        </p:scale>
        <p:origin x="1356" y="114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6533958906116486"/>
          <c:y val="9.4569732883436619E-2"/>
          <c:w val="0.30982305477875038"/>
          <c:h val="0.817063576460006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462F8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35-41E9-8F1A-1B4106B2A636}"/>
              </c:ext>
            </c:extLst>
          </c:dPt>
          <c:dPt>
            <c:idx val="1"/>
            <c:bubble3D val="0"/>
            <c:spPr>
              <a:solidFill>
                <a:srgbClr val="44B6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D35-41E9-8F1A-1B4106B2A636}"/>
              </c:ext>
            </c:extLst>
          </c:dPt>
          <c:dPt>
            <c:idx val="2"/>
            <c:bubble3D val="0"/>
            <c:spPr>
              <a:solidFill>
                <a:srgbClr val="BFBFB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D35-41E9-8F1A-1B4106B2A636}"/>
              </c:ext>
            </c:extLst>
          </c:dPt>
          <c:dPt>
            <c:idx val="3"/>
            <c:bubble3D val="0"/>
            <c:spPr>
              <a:solidFill>
                <a:srgbClr val="DEB6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D35-41E9-8F1A-1B4106B2A636}"/>
              </c:ext>
            </c:extLst>
          </c:dPt>
          <c:cat>
            <c:strRef>
              <c:f>Лист1!$A$2:$A$5</c:f>
              <c:strCache>
                <c:ptCount val="4"/>
                <c:pt idx="0">
                  <c:v>Строительство</c:v>
                </c:pt>
                <c:pt idx="1">
                  <c:v>Инфраструктура</c:v>
                </c:pt>
                <c:pt idx="2">
                  <c:v>Техника и оборудование</c:v>
                </c:pt>
                <c:pt idx="3">
                  <c:v>Оборотный капитал</c:v>
                </c:pt>
              </c:strCache>
            </c:strRef>
          </c:cat>
          <c:val>
            <c:numRef>
              <c:f>Лист1!$B$2:$B$5</c:f>
              <c:numCache>
                <c:formatCode>0</c:formatCode>
                <c:ptCount val="4"/>
                <c:pt idx="0">
                  <c:v>32</c:v>
                </c:pt>
                <c:pt idx="1">
                  <c:v>2</c:v>
                </c:pt>
                <c:pt idx="2">
                  <c:v>43</c:v>
                </c:pt>
                <c:pt idx="3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D35-41E9-8F1A-1B4106B2A6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4.1085564732410054E-2"/>
          <c:y val="0.27901928677507021"/>
          <c:w val="0.30492097845572841"/>
          <c:h val="0.61432848518162142"/>
        </c:manualLayout>
      </c:layout>
      <c:overlay val="0"/>
      <c:txPr>
        <a:bodyPr/>
        <a:lstStyle/>
        <a:p>
          <a:pPr>
            <a:defRPr sz="800" b="0">
              <a:solidFill>
                <a:schemeClr val="tx1">
                  <a:lumMod val="65000"/>
                  <a:lumOff val="35000"/>
                </a:schemeClr>
              </a:solidFill>
              <a:latin typeface="Rubik" pitchFamily="2" charset="-79"/>
              <a:cs typeface="Rubik" pitchFamily="2" charset="-79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000">
          <a:latin typeface="+mn-lt"/>
          <a:cs typeface="Calibri" panose="020F0502020204030204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8657506005335258"/>
          <c:y val="5.419811330819738E-3"/>
          <c:w val="0.35432205219129825"/>
          <c:h val="0.6549731036528251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EB66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F92-C240-B72B-F12D35A4F2ED}"/>
              </c:ext>
            </c:extLst>
          </c:dPt>
          <c:dPt>
            <c:idx val="1"/>
            <c:bubble3D val="0"/>
            <c:spPr>
              <a:solidFill>
                <a:srgbClr val="462F8D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F92-C240-B72B-F12D35A4F2ED}"/>
              </c:ext>
            </c:extLst>
          </c:dPt>
          <c:dPt>
            <c:idx val="2"/>
            <c:bubble3D val="0"/>
            <c:spPr>
              <a:solidFill>
                <a:srgbClr val="44B69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F92-C240-B72B-F12D35A4F2ED}"/>
              </c:ext>
            </c:extLst>
          </c:dPt>
          <c:dPt>
            <c:idx val="3"/>
            <c:bubble3D val="0"/>
            <c:spPr>
              <a:solidFill>
                <a:srgbClr val="8082C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F92-C240-B72B-F12D35A4F2ED}"/>
              </c:ext>
            </c:extLst>
          </c:dPt>
          <c:cat>
            <c:strRef>
              <c:f>Лист1!$A$2:$A$5</c:f>
              <c:strCache>
                <c:ptCount val="4"/>
                <c:pt idx="0">
                  <c:v>Челябинская область</c:v>
                </c:pt>
                <c:pt idx="1">
                  <c:v>УрФО</c:v>
                </c:pt>
                <c:pt idx="2">
                  <c:v>Другие регионы РФ</c:v>
                </c:pt>
                <c:pt idx="3">
                  <c:v>Страны СНГ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</c:v>
                </c:pt>
                <c:pt idx="1">
                  <c:v>0.4</c:v>
                </c:pt>
                <c:pt idx="2">
                  <c:v>8.0000000000000043E-2</c:v>
                </c:pt>
                <c:pt idx="3">
                  <c:v>2.0000000000000011E-2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F92-C240-B72B-F12D35A4F2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spPr>
            <a:solidFill>
              <a:srgbClr val="44B699"/>
            </a:solidFill>
            <a:ln>
              <a:noFill/>
            </a:ln>
            <a:effectLst/>
          </c:spPr>
          <c:invertIfNegative val="0"/>
          <c:cat>
            <c:strRef>
              <c:f>Лист1!$B$1:$H$1</c:f>
              <c:strCach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strCache>
            </c:strRef>
          </c:cat>
          <c:val>
            <c:numRef>
              <c:f>Лист1!$B$2:$H$2</c:f>
              <c:numCache>
                <c:formatCode>General</c:formatCode>
                <c:ptCount val="7"/>
                <c:pt idx="0">
                  <c:v>58.5</c:v>
                </c:pt>
                <c:pt idx="1">
                  <c:v>175.5</c:v>
                </c:pt>
                <c:pt idx="2">
                  <c:v>234</c:v>
                </c:pt>
                <c:pt idx="3">
                  <c:v>234</c:v>
                </c:pt>
                <c:pt idx="4">
                  <c:v>234</c:v>
                </c:pt>
                <c:pt idx="5">
                  <c:v>234</c:v>
                </c:pt>
                <c:pt idx="6">
                  <c:v>234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28-1A46-ADD5-FB5CB152A2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151546112"/>
        <c:axId val="151556096"/>
      </c:barChart>
      <c:catAx>
        <c:axId val="15154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1556096"/>
        <c:crosses val="autoZero"/>
        <c:auto val="1"/>
        <c:lblAlgn val="ctr"/>
        <c:lblOffset val="100"/>
        <c:noMultiLvlLbl val="0"/>
      </c:catAx>
      <c:valAx>
        <c:axId val="15155609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1546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spPr>
            <a:solidFill>
              <a:srgbClr val="8082CF"/>
            </a:solidFill>
            <a:ln>
              <a:noFill/>
            </a:ln>
            <a:effectLst/>
          </c:spPr>
          <c:invertIfNegative val="0"/>
          <c:cat>
            <c:strRef>
              <c:f>Лист1!$B$1:$H$1</c:f>
              <c:strCach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strCache>
            </c:strRef>
          </c:cat>
          <c:val>
            <c:numRef>
              <c:f>Лист1!$B$2:$H$2</c:f>
              <c:numCache>
                <c:formatCode>General</c:formatCode>
                <c:ptCount val="7"/>
                <c:pt idx="0">
                  <c:v>0.59</c:v>
                </c:pt>
                <c:pt idx="1">
                  <c:v>1.83</c:v>
                </c:pt>
                <c:pt idx="2">
                  <c:v>2.54</c:v>
                </c:pt>
                <c:pt idx="3">
                  <c:v>2.64</c:v>
                </c:pt>
                <c:pt idx="4">
                  <c:v>2.74</c:v>
                </c:pt>
                <c:pt idx="5">
                  <c:v>2.8499999999999988</c:v>
                </c:pt>
                <c:pt idx="6">
                  <c:v>2.9699999999999998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B4-AC41-91C1-E512A75259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151567360"/>
        <c:axId val="152896256"/>
      </c:barChart>
      <c:catAx>
        <c:axId val="151567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2896256"/>
        <c:crosses val="autoZero"/>
        <c:auto val="1"/>
        <c:lblAlgn val="ctr"/>
        <c:lblOffset val="100"/>
        <c:noMultiLvlLbl val="0"/>
      </c:catAx>
      <c:valAx>
        <c:axId val="15289625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1567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70E7E-31F9-4F4F-9B8C-460181BB73E0}" type="datetimeFigureOut">
              <a:rPr lang="x-none" smtClean="0"/>
              <a:pPr/>
              <a:t>09.07.2025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5E13B0-E469-D14C-B320-979613F26541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62249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E13B0-E469-D14C-B320-979613F26541}" type="slidenum">
              <a:rPr lang="x-none" smtClean="0"/>
              <a:pPr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42256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09.07.2025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621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09.07.2025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1516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09.07.2025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09247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09.07.2025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38026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09.07.2025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99607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09.07.2025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41947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09.07.2025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68438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09.07.2025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18185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09.07.2025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78713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09.07.2025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0088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0C2-E240-984D-9FB1-EB185094C333}" type="datetimeFigureOut">
              <a:rPr lang="x-none" smtClean="0"/>
              <a:pPr/>
              <a:t>09.07.2025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37980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E680C2-E240-984D-9FB1-EB185094C333}" type="datetimeFigureOut">
              <a:rPr lang="x-none" smtClean="0"/>
              <a:pPr/>
              <a:t>09.07.2025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328A75-EEDA-D946-89CB-8902D27566A5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5454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ruwiki.ru/wiki/%D0%9A%D0%B0%D1%80%D1%82%D0%B0%D0%BB%D1%8B" TargetMode="External"/><Relationship Id="rId2" Type="http://schemas.openxmlformats.org/officeDocument/2006/relationships/hyperlink" Target="https://ru.wikipedia.org/wiki/%D0%9A%D0%B0%D1%80%D1%82%D0%B0%D0%BB%D1%8B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B18774A8-A667-CCA2-D9D5-4019C98403D9}"/>
              </a:ext>
            </a:extLst>
          </p:cNvPr>
          <p:cNvSpPr/>
          <p:nvPr/>
        </p:nvSpPr>
        <p:spPr>
          <a:xfrm>
            <a:off x="22190" y="0"/>
            <a:ext cx="10691813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DD2DA0D2-BE2B-2188-C1D2-CB67E10CA7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8"/>
          <a:stretch/>
        </p:blipFill>
        <p:spPr>
          <a:xfrm>
            <a:off x="-3" y="1440810"/>
            <a:ext cx="5041745" cy="6118865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520D2FA2-2458-DE1D-C17A-419E0FAA1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00" y="451898"/>
            <a:ext cx="1621174" cy="537014"/>
          </a:xfrm>
          <a:prstGeom prst="rect">
            <a:avLst/>
          </a:prstGeom>
        </p:spPr>
      </p:pic>
      <p:sp>
        <p:nvSpPr>
          <p:cNvPr id="78" name="TextBox 77">
            <a:extLst>
              <a:ext uri="{FF2B5EF4-FFF2-40B4-BE49-F238E27FC236}">
                <a16:creationId xmlns:a16="http://schemas.microsoft.com/office/drawing/2014/main" id="{21F8B0C4-4DA8-DC23-0849-66517F1B5A08}"/>
              </a:ext>
            </a:extLst>
          </p:cNvPr>
          <p:cNvSpPr txBox="1"/>
          <p:nvPr/>
        </p:nvSpPr>
        <p:spPr>
          <a:xfrm>
            <a:off x="439500" y="2021665"/>
            <a:ext cx="9539655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70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  </a:t>
            </a:r>
          </a:p>
          <a:p>
            <a:endParaRPr lang="ru-RU" sz="2700">
              <a:solidFill>
                <a:schemeClr val="bg1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  <a:p>
            <a:r>
              <a:rPr lang="ru-RU" sz="270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  ЦЕНТР СЕМЕЙНОГО  </a:t>
            </a:r>
          </a:p>
          <a:p>
            <a:r>
              <a:rPr lang="ru-RU" sz="270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  ЗДОРОВЬЯ И ОТДЫХА: </a:t>
            </a:r>
            <a:endParaRPr lang="ru-RU" sz="2700" dirty="0">
              <a:solidFill>
                <a:schemeClr val="bg1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Медицинсское направление </a:t>
            </a:r>
            <a:r>
              <a:rPr lang="ru-RU" sz="1200" i="1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(аппаратная диагностика (УЗИ, МРТ, КТ), консультативно-диагностический прием узких специалистов, услуги стоматологии и косметологии)</a:t>
            </a:r>
            <a:r>
              <a:rPr lang="ru-RU" sz="120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. Потенциально – создание кабинета телемедицины.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Термальный комплекс </a:t>
            </a:r>
            <a:r>
              <a:rPr lang="ru-RU" sz="1200" i="1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(баня, сауна, бассейн, СПА-процедуры, соляная комната, тренажерный зал, массажный кабинет).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Зона фуд-корта, отдыха и развлечений для детей и взрослых </a:t>
            </a:r>
            <a:r>
              <a:rPr lang="ru-RU" sz="1200" i="1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(кофейня, пекарня, пиццерия, игровые автоматы, квест-румы, батутные комплексы, лазертаг, тир, конструкториы для активных игр, зал для проведения праздников и мероприятий).</a:t>
            </a:r>
          </a:p>
          <a:p>
            <a:endParaRPr lang="en-US" sz="1200" dirty="0">
              <a:solidFill>
                <a:schemeClr val="bg1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B19780F-2FCD-6C4D-24AC-049F6BE245F8}"/>
              </a:ext>
            </a:extLst>
          </p:cNvPr>
          <p:cNvSpPr txBox="1"/>
          <p:nvPr/>
        </p:nvSpPr>
        <p:spPr>
          <a:xfrm>
            <a:off x="219494" y="5988211"/>
            <a:ext cx="460224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Челябинская область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C80AD31-3740-28CF-A976-112C5834D384}"/>
              </a:ext>
            </a:extLst>
          </p:cNvPr>
          <p:cNvSpPr txBox="1"/>
          <p:nvPr/>
        </p:nvSpPr>
        <p:spPr>
          <a:xfrm>
            <a:off x="235885" y="6409112"/>
            <a:ext cx="469076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Карталинский муниципальный район</a:t>
            </a:r>
          </a:p>
        </p:txBody>
      </p:sp>
      <p:pic>
        <p:nvPicPr>
          <p:cNvPr id="12" name="Рисунок 11" descr="1823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8808" y="238102"/>
            <a:ext cx="904918" cy="90491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D51142-A932-43ED-8B82-F8D5F0AC68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9327" y="451898"/>
            <a:ext cx="4643206" cy="27480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40291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698F32C2-77EC-F856-6D19-6C226814AE6B}"/>
              </a:ext>
            </a:extLst>
          </p:cNvPr>
          <p:cNvSpPr/>
          <p:nvPr/>
        </p:nvSpPr>
        <p:spPr>
          <a:xfrm>
            <a:off x="489221" y="5776570"/>
            <a:ext cx="4354882" cy="1640969"/>
          </a:xfrm>
          <a:prstGeom prst="roundRect">
            <a:avLst>
              <a:gd name="adj" fmla="val 10000"/>
            </a:avLst>
          </a:prstGeom>
          <a:noFill/>
          <a:ln>
            <a:solidFill>
              <a:srgbClr val="462F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90533F0F-145F-EE9D-1C9E-DC2D65FFA4A0}"/>
              </a:ext>
            </a:extLst>
          </p:cNvPr>
          <p:cNvSpPr/>
          <p:nvPr/>
        </p:nvSpPr>
        <p:spPr>
          <a:xfrm>
            <a:off x="439500" y="971973"/>
            <a:ext cx="4540716" cy="4629930"/>
          </a:xfrm>
          <a:prstGeom prst="roundRect">
            <a:avLst>
              <a:gd name="adj" fmla="val 413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8BB9CCE-044A-12EA-1B27-C9D573EC6BE4}"/>
              </a:ext>
            </a:extLst>
          </p:cNvPr>
          <p:cNvSpPr/>
          <p:nvPr/>
        </p:nvSpPr>
        <p:spPr>
          <a:xfrm>
            <a:off x="5210567" y="0"/>
            <a:ext cx="5481246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BD6E6-DCFA-3469-08E7-041E5BED685D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РЕЗЮМЕ ПРОЕКТА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05F086-8CC1-9422-6B62-AD75D0C8E0C4}"/>
              </a:ext>
            </a:extLst>
          </p:cNvPr>
          <p:cNvSpPr txBox="1"/>
          <p:nvPr/>
        </p:nvSpPr>
        <p:spPr>
          <a:xfrm>
            <a:off x="669853" y="1209840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ОПИСАНИЕ ПРОЕКТА</a:t>
            </a:r>
            <a:endParaRPr lang="en-US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B4A115-9799-F42A-AC6C-420BF905E57A}"/>
              </a:ext>
            </a:extLst>
          </p:cNvPr>
          <p:cNvSpPr txBox="1"/>
          <p:nvPr/>
        </p:nvSpPr>
        <p:spPr>
          <a:xfrm>
            <a:off x="669853" y="1494692"/>
            <a:ext cx="4310362" cy="36048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Создание центра семейного здоровья и отдыха</a:t>
            </a:r>
            <a:endParaRPr lang="ru-RU" sz="88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Кратное описание инвестиционного проекта: приобретение указанного объекта</a:t>
            </a:r>
            <a:r>
              <a:rPr lang="en-US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незавершенного строительства; проведение реконструкции объекта; закупка оборудования и мебели; лицензирование медицинских услуг; поиск </a:t>
            </a:r>
            <a:r>
              <a:rPr lang="en-US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и </a:t>
            </a:r>
            <a:r>
              <a:rPr lang="ru-RU" sz="880" dirty="0" err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найм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персонала.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Центр включает в себя: </a:t>
            </a:r>
            <a:r>
              <a:rPr lang="ru-RU" sz="9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баню, раздевалку, купальню с разными установками гидромассажа, сауну (женская, мужская), парилку, соляную комнату, спортивный зал, тренажерный зал, медицинский кабинет МРТ (КТ), косметический кабинет, игровая комната </a:t>
            </a:r>
            <a:r>
              <a:rPr lang="ru-RU" sz="9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для детей</a:t>
            </a:r>
            <a:r>
              <a:rPr lang="ru-RU" sz="88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, зал для проведения праздников и мероприятий, кофейн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ю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Отрасль экономики, в которой планируется реализация инвестиционного проекта: деятельность в области спорта, отдыха и развлечений; деятельность в сфере здравоохранения.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Планируемая к выпуску продукция, услуги: платные оздоровительные, профилактические, медицинские услуги.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Стадия реализации проекта: </a:t>
            </a:r>
            <a:r>
              <a:rPr lang="ru-RU" sz="880" dirty="0" err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предынвестиционная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Предполагаемые сроки получения исходно-разрешительной документации, необходимой для реализации проекта: в </a:t>
            </a:r>
            <a:r>
              <a:rPr lang="ru-RU" sz="880" dirty="0" err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теч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. 2025 г.</a:t>
            </a:r>
          </a:p>
          <a:p>
            <a:pPr marL="171450" indent="-171450">
              <a:spcAft>
                <a:spcPts val="200"/>
              </a:spcAft>
              <a:buClr>
                <a:srgbClr val="462F8D"/>
              </a:buClr>
              <a:buFont typeface="Wingdings" pitchFamily="2" charset="2"/>
              <a:buChar char="§"/>
            </a:pP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Характеристика создаваемого или реконструируемого объекта: Челябинская область, Карталинский район, г. Карталы, ул. Ленина, 37А, объект незавершенного строительства</a:t>
            </a:r>
            <a:r>
              <a:rPr lang="en-US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S – 1106 </a:t>
            </a:r>
            <a:r>
              <a:rPr lang="ru-RU" sz="88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кв.м, 2 этажа.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06D3A2-F890-A50D-C627-14743A0FC009}"/>
              </a:ext>
            </a:extLst>
          </p:cNvPr>
          <p:cNvSpPr txBox="1"/>
          <p:nvPr/>
        </p:nvSpPr>
        <p:spPr>
          <a:xfrm>
            <a:off x="669852" y="6043860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СТРУКТУРА ИНВЕСТИЦИЙ</a:t>
            </a:r>
            <a:endParaRPr lang="en-US" sz="1200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4CCBFCFF-C9AF-32C6-DDEB-5AFBDAAEED54}"/>
              </a:ext>
            </a:extLst>
          </p:cNvPr>
          <p:cNvSpPr/>
          <p:nvPr/>
        </p:nvSpPr>
        <p:spPr>
          <a:xfrm>
            <a:off x="5646060" y="971973"/>
            <a:ext cx="4606251" cy="6150952"/>
          </a:xfrm>
          <a:prstGeom prst="roundRect">
            <a:avLst>
              <a:gd name="adj" fmla="val 4134"/>
            </a:avLst>
          </a:prstGeom>
          <a:solidFill>
            <a:srgbClr val="462F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1FC31B-BE37-B382-7DDE-8E03C6120CCD}"/>
              </a:ext>
            </a:extLst>
          </p:cNvPr>
          <p:cNvSpPr txBox="1"/>
          <p:nvPr/>
        </p:nvSpPr>
        <p:spPr>
          <a:xfrm>
            <a:off x="5876413" y="1209840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КЛЮЧЕВЫЕ ПОКАЗАТЕЛИ ПРОЕКТА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D2CEED-D48E-7D98-DF92-32868922B627}"/>
              </a:ext>
            </a:extLst>
          </p:cNvPr>
          <p:cNvSpPr txBox="1"/>
          <p:nvPr/>
        </p:nvSpPr>
        <p:spPr>
          <a:xfrm>
            <a:off x="5876413" y="152971"/>
            <a:ext cx="4602242" cy="128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</a:t>
            </a:r>
            <a:r>
              <a:rPr lang="en-US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en-US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|</a:t>
            </a: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Центр семейного здоровья и отдыха  </a:t>
            </a: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id="{0359CF87-1CF9-B8FE-C30B-5C5B080443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525188"/>
              </p:ext>
            </p:extLst>
          </p:nvPr>
        </p:nvGraphicFramePr>
        <p:xfrm>
          <a:off x="5876413" y="1607679"/>
          <a:ext cx="4145547" cy="4436181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2156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8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3732">
                <a:tc>
                  <a:txBody>
                    <a:bodyPr/>
                    <a:lstStyle/>
                    <a:p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Общий объем инвестиций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153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млн руб.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9245">
                <a:tc>
                  <a:txBody>
                    <a:bodyPr/>
                    <a:lstStyle/>
                    <a:p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Потребность в оборотном капитале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млн</a:t>
                      </a:r>
                      <a:r>
                        <a:rPr lang="ru-RU" sz="1000" b="0" baseline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руб.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53268"/>
                  </a:ext>
                </a:extLst>
              </a:tr>
              <a:tr h="328391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EBITDA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млрд руб.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259">
                <a:tc>
                  <a:txBody>
                    <a:bodyPr/>
                    <a:lstStyle/>
                    <a:p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Рентабельность </a:t>
                      </a:r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EBITDA,</a:t>
                      </a:r>
                      <a:r>
                        <a:rPr lang="en-US" sz="1000" b="0" baseline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%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baseline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%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6509">
                <a:tc>
                  <a:txBody>
                    <a:bodyPr/>
                    <a:lstStyle/>
                    <a:p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Ставка дисконтирования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%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966534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NPV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млн руб.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2140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IRR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%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Дисконтированный период окупаемости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72-96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мес.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Период планирования проекта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baseline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36-48 </a:t>
                      </a:r>
                      <a:r>
                        <a:rPr lang="ru-RU" sz="1000" b="0" baseline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мес.</a:t>
                      </a:r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Длительность инвестиционной фазы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 baseline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36-48 </a:t>
                      </a:r>
                      <a:r>
                        <a:rPr lang="ru-RU" sz="1000" b="0" baseline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мес.</a:t>
                      </a:r>
                    </a:p>
                    <a:p>
                      <a:pPr algn="r"/>
                      <a:endParaRPr lang="ru-RU" sz="1000" b="0" dirty="0">
                        <a:solidFill>
                          <a:schemeClr val="bg1"/>
                        </a:solidFill>
                        <a:latin typeface="Rubik" pitchFamily="2" charset="-79"/>
                        <a:cs typeface="Rubik" pitchFamily="2" charset="-79"/>
                      </a:endParaRP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563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Количество создаваемых рабочих мест</a:t>
                      </a:r>
                    </a:p>
                  </a:txBody>
                  <a:tcPr marL="216000" marR="21600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b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50 </a:t>
                      </a:r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Rubik" pitchFamily="2" charset="-79"/>
                          <a:cs typeface="Rubik" pitchFamily="2" charset="-79"/>
                        </a:rPr>
                        <a:t>ед.</a:t>
                      </a:r>
                    </a:p>
                  </a:txBody>
                  <a:tcPr marL="216000" marR="21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0944067"/>
                  </a:ext>
                </a:extLst>
              </a:tr>
            </a:tbl>
          </a:graphicData>
        </a:graphic>
      </p:graphicFrame>
      <p:sp>
        <p:nvSpPr>
          <p:cNvPr id="16" name="Номер слайда 2">
            <a:extLst>
              <a:ext uri="{FF2B5EF4-FFF2-40B4-BE49-F238E27FC236}">
                <a16:creationId xmlns:a16="http://schemas.microsoft.com/office/drawing/2014/main" id="{6A30BD60-6C26-287B-BA6B-E5C773A004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  <p:graphicFrame>
        <p:nvGraphicFramePr>
          <p:cNvPr id="18" name="Диаграмма 73">
            <a:extLst>
              <a:ext uri="{FF2B5EF4-FFF2-40B4-BE49-F238E27FC236}">
                <a16:creationId xmlns:a16="http://schemas.microsoft.com/office/drawing/2014/main" id="{CE72920C-1232-77E6-EEDD-7B90767AE7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05122654"/>
              </p:ext>
            </p:extLst>
          </p:nvPr>
        </p:nvGraphicFramePr>
        <p:xfrm>
          <a:off x="516548" y="5786980"/>
          <a:ext cx="4463667" cy="1640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8745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A2C3528-F90B-BBAD-2495-E92BFCECD0C6}"/>
              </a:ext>
            </a:extLst>
          </p:cNvPr>
          <p:cNvSpPr/>
          <p:nvPr/>
        </p:nvSpPr>
        <p:spPr>
          <a:xfrm>
            <a:off x="5210567" y="-1"/>
            <a:ext cx="5481246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0665A6-6730-69E0-8A7F-2CA4DA617237}"/>
              </a:ext>
            </a:extLst>
          </p:cNvPr>
          <p:cNvSpPr txBox="1"/>
          <p:nvPr/>
        </p:nvSpPr>
        <p:spPr>
          <a:xfrm>
            <a:off x="6737213" y="621151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КРАТКОЕ ОПИСАНИЕ ПРОЕКТА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C9798008-38F9-7BF6-1E9D-C3D3E3E71E00}"/>
              </a:ext>
            </a:extLst>
          </p:cNvPr>
          <p:cNvSpPr/>
          <p:nvPr/>
        </p:nvSpPr>
        <p:spPr>
          <a:xfrm>
            <a:off x="439500" y="971974"/>
            <a:ext cx="4331565" cy="1805681"/>
          </a:xfrm>
          <a:prstGeom prst="roundRect">
            <a:avLst>
              <a:gd name="adj" fmla="val 842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184338-D6BB-99AE-77FF-5EF56CAFE15E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ХАРАКТЕРИСТИКИ ПРОЕКТА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9EEF296B-386D-381E-0991-0B38543FC754}"/>
              </a:ext>
            </a:extLst>
          </p:cNvPr>
          <p:cNvSpPr/>
          <p:nvPr/>
        </p:nvSpPr>
        <p:spPr>
          <a:xfrm>
            <a:off x="5666196" y="510645"/>
            <a:ext cx="4606251" cy="6596841"/>
          </a:xfrm>
          <a:prstGeom prst="roundRect">
            <a:avLst>
              <a:gd name="adj" fmla="val 4134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87C88A-F127-05A0-F969-80710BB3D3DF}"/>
              </a:ext>
            </a:extLst>
          </p:cNvPr>
          <p:cNvSpPr txBox="1"/>
          <p:nvPr/>
        </p:nvSpPr>
        <p:spPr>
          <a:xfrm>
            <a:off x="5876413" y="152971"/>
            <a:ext cx="4602242" cy="131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 </a:t>
            </a: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| Центр семейного здоровья и отдыха </a:t>
            </a: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4AB8C20-13F1-3918-9645-572609B5A4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0203" y="3065059"/>
            <a:ext cx="308215" cy="41095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B841F62-5D28-236C-0EBA-8B51CECF90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8078" y="3853616"/>
            <a:ext cx="432464" cy="43246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9EB6A13-BE17-B7F0-5913-2030FD23DD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6881" y="4828163"/>
            <a:ext cx="432464" cy="432464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680A99C-F561-7902-CFB4-8CFADD6F1E7E}"/>
              </a:ext>
            </a:extLst>
          </p:cNvPr>
          <p:cNvSpPr/>
          <p:nvPr/>
        </p:nvSpPr>
        <p:spPr>
          <a:xfrm>
            <a:off x="580293" y="5710439"/>
            <a:ext cx="4059083" cy="581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ИНИЦИАТОР </a:t>
            </a:r>
            <a:r>
              <a:rPr lang="en-US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/ </a:t>
            </a: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ИНТЕРЕСАНТ ПРОЕКТА</a:t>
            </a:r>
            <a:r>
              <a:rPr lang="en-US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:</a:t>
            </a: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br>
              <a:rPr lang="ru-RU" sz="10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Карталинский 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муниципальный район, Челябинской области </a:t>
            </a: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DEF85C10-ECD8-8619-2FF3-2683AFC98903}"/>
              </a:ext>
            </a:extLst>
          </p:cNvPr>
          <p:cNvSpPr/>
          <p:nvPr/>
        </p:nvSpPr>
        <p:spPr>
          <a:xfrm>
            <a:off x="439500" y="5481956"/>
            <a:ext cx="4331565" cy="1640969"/>
          </a:xfrm>
          <a:prstGeom prst="roundRect">
            <a:avLst>
              <a:gd name="adj" fmla="val 12322"/>
            </a:avLst>
          </a:prstGeom>
          <a:noFill/>
          <a:ln>
            <a:solidFill>
              <a:srgbClr val="BFBFB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C5C4AC-7BB8-F36A-2854-787D999BEA21}"/>
              </a:ext>
            </a:extLst>
          </p:cNvPr>
          <p:cNvSpPr txBox="1"/>
          <p:nvPr/>
        </p:nvSpPr>
        <p:spPr>
          <a:xfrm>
            <a:off x="580293" y="6520312"/>
            <a:ext cx="3518539" cy="1607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ПРОЕКТНАЯ МОЩНОСТЬ </a:t>
            </a:r>
            <a:r>
              <a:rPr lang="ru-RU" sz="10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В ГОД</a:t>
            </a:r>
            <a:endParaRPr lang="en-US" sz="1000" b="1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0C6BC7F-A6A1-C4EC-686C-4D9E12B1CB95}"/>
              </a:ext>
            </a:extLst>
          </p:cNvPr>
          <p:cNvSpPr/>
          <p:nvPr/>
        </p:nvSpPr>
        <p:spPr>
          <a:xfrm>
            <a:off x="1024359" y="3021886"/>
            <a:ext cx="3846389" cy="581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МЕСТОНАХОЖДЕНИЕ</a:t>
            </a:r>
            <a:r>
              <a:rPr lang="ru-RU" sz="11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br>
              <a:rPr lang="ru-RU" sz="11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Челябинская область, Карталинский район, г. Карталы</a:t>
            </a:r>
          </a:p>
          <a:p>
            <a:pPr>
              <a:lnSpc>
                <a:spcPct val="114000"/>
              </a:lnSpc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3BDEEAA-41B5-975E-FDB3-6897250732CD}"/>
              </a:ext>
            </a:extLst>
          </p:cNvPr>
          <p:cNvSpPr/>
          <p:nvPr/>
        </p:nvSpPr>
        <p:spPr>
          <a:xfrm>
            <a:off x="1024359" y="3812601"/>
            <a:ext cx="3832580" cy="5813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ОТРАСЛЬ</a:t>
            </a:r>
            <a:br>
              <a:rPr lang="ru-RU" sz="12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Деятельность в области спорта, отдыха и развлечений, сфера здравоохранения, косметология</a:t>
            </a:r>
            <a:endParaRPr lang="ru-RU" sz="1000" dirty="0">
              <a:solidFill>
                <a:srgbClr val="462F8D"/>
              </a:solidFill>
              <a:latin typeface="Rubik" pitchFamily="2" charset="-79"/>
              <a:cs typeface="Rubik SemiBold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9632811-885A-E879-3A94-D28B0B1886A2}"/>
              </a:ext>
            </a:extLst>
          </p:cNvPr>
          <p:cNvSpPr/>
          <p:nvPr/>
        </p:nvSpPr>
        <p:spPr>
          <a:xfrm>
            <a:off x="1014163" y="4799152"/>
            <a:ext cx="3832580" cy="447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ТИП ПРОЕКТА </a:t>
            </a:r>
            <a:br>
              <a:rPr lang="ru-RU" sz="12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</a:b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Создание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нового центра</a:t>
            </a:r>
            <a:endParaRPr lang="ru-RU" sz="12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33D5C10-F006-8ECE-1F73-5FE417951F4E}"/>
              </a:ext>
            </a:extLst>
          </p:cNvPr>
          <p:cNvSpPr txBox="1"/>
          <p:nvPr/>
        </p:nvSpPr>
        <p:spPr>
          <a:xfrm>
            <a:off x="580293" y="1048426"/>
            <a:ext cx="295346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ЦЕЛЬ ПРОЕКТА</a:t>
            </a:r>
            <a:endParaRPr lang="en-US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ECA2A1-8865-E1EA-3AC7-5EEA6F1212B2}"/>
              </a:ext>
            </a:extLst>
          </p:cNvPr>
          <p:cNvSpPr txBox="1"/>
          <p:nvPr/>
        </p:nvSpPr>
        <p:spPr>
          <a:xfrm>
            <a:off x="580293" y="1233092"/>
            <a:ext cx="4059084" cy="15445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1000"/>
              </a:spcAft>
              <a:buClr>
                <a:srgbClr val="462F8D"/>
              </a:buClr>
            </a:pP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Создание многофункционального центра, объединяющего профилактику, диагностику, оздоровление и эстетический уход для комплексного улучшения физического и эмоционального состояния клиентов. Основные задачи:                                                                   - укрепление здоровья через традиционные и современные методы                                                                                              - ранняя диагностика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заболеваний (УЗИ, МРТ, КТ)                                              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- повышение качества жизни через релаксацию и уход за телом        - формирование культуры заботы о здоровье и красоте.</a:t>
            </a:r>
          </a:p>
          <a:p>
            <a:pPr>
              <a:lnSpc>
                <a:spcPts val="1340"/>
              </a:lnSpc>
              <a:spcAft>
                <a:spcPts val="10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ts val="1340"/>
              </a:lnSpc>
              <a:spcAft>
                <a:spcPts val="10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721C7B-635A-C884-C573-2E7B177D8C95}"/>
              </a:ext>
            </a:extLst>
          </p:cNvPr>
          <p:cNvSpPr txBox="1"/>
          <p:nvPr/>
        </p:nvSpPr>
        <p:spPr>
          <a:xfrm>
            <a:off x="5776547" y="932719"/>
            <a:ext cx="4405064" cy="558759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28600" indent="-228600" algn="just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Комплексный подход к укреплению здоровья, профилактике заболеванийи сохранению красоты через сочетание современных технологий и традиционных методов оздоровления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Инфраструктура. Современное здание с зонированием:                        - Банный коммплекс: бассейн, русская баня, финская сауна, инфракрасная кабина, зона отдыха с травяными чаями.                                                 - Диагностический блок: кабинеты УЗИ, МРТ и КТ с цифровым оборудованием.                                                                                           - Косметологический кабинет: процедурные комнаты для аппаратной косметологии, массажа, пилингов.                                                             - Комфортные раздевалки, душевые, зона релаксации.                        – Зона фуд-корта, отдыха и развлечений для детей и взрослых.                         - Доступность для людей с ограниченными возможностями.    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Преимущества:                                                                                            - Все в одном месте: диагностика, оздоровление и красота без необходимости посещения разных учреждений;                                     - Профессионализм: лицензированные ммедицинские услуги и сертифицированные косметологи;                                                            - Индивидуальный подход: программмы, сочетающие диагностику, </a:t>
            </a:r>
            <a:r>
              <a:rPr lang="en-US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spa</a:t>
            </a: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-процедуры и уход за внешностью.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Целевая аудитория:                                                                                     - Дети от 1 года до 18 лет, взрослые заинтересованные в ЗОЖ;                                    - Спортсмены, пациенты после реабилитации;                                        - клиенты, желающие совместить диагностику с релаксацией;              - корпоративные клиенты(программы для сотрудников).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Персонал:                                                                                                     - Врачи-рентгенологи (МРТ и КТ);                                                              - Сертифицированные косметологи, массажисты;                                   - Опытные банщики с навыками ароматерапии;                                      - менеджеры по работе с клиентами.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Риски и решения:                                                                                         - Конкуренция: акцент на уникальность комплексных услуг;                   - Сезонность: введение тематических программ (летом – антицеллюлитные курсы, зимой – детокс);                                               - Высокие затраты: постепенное расширение услуг. </a:t>
            </a: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ru-RU" sz="10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ru-RU" sz="10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228600" indent="-228600"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0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                                       </a:t>
            </a:r>
          </a:p>
        </p:txBody>
      </p:sp>
      <p:sp>
        <p:nvSpPr>
          <p:cNvPr id="22" name="Номер слайда 2">
            <a:extLst>
              <a:ext uri="{FF2B5EF4-FFF2-40B4-BE49-F238E27FC236}">
                <a16:creationId xmlns:a16="http://schemas.microsoft.com/office/drawing/2014/main" id="{EDAC3D6D-6C9F-81DE-C675-B780F638D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3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80703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C7A22E-492C-E8AC-ADD3-2FA75A484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extLst>
              <a:ext uri="{FF2B5EF4-FFF2-40B4-BE49-F238E27FC236}">
                <a16:creationId xmlns:a16="http://schemas.microsoft.com/office/drawing/2014/main" id="{FC05C5D9-0753-A3D0-ECE0-861AFADD4C9A}"/>
              </a:ext>
            </a:extLst>
          </p:cNvPr>
          <p:cNvSpPr/>
          <p:nvPr/>
        </p:nvSpPr>
        <p:spPr>
          <a:xfrm>
            <a:off x="470264" y="3398859"/>
            <a:ext cx="4540716" cy="3964305"/>
          </a:xfrm>
          <a:prstGeom prst="roundRect">
            <a:avLst>
              <a:gd name="adj" fmla="val 4886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" name="Рисунок 2" descr="Группа мужчин со сплошной заливкой">
            <a:extLst>
              <a:ext uri="{FF2B5EF4-FFF2-40B4-BE49-F238E27FC236}">
                <a16:creationId xmlns:a16="http://schemas.microsoft.com/office/drawing/2014/main" id="{2C6558E8-1F4F-B99E-6601-855C6ABED9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22643" y="3583534"/>
            <a:ext cx="457200" cy="457200"/>
          </a:xfrm>
          <a:prstGeom prst="rect">
            <a:avLst/>
          </a:prstGeom>
        </p:spPr>
      </p:pic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55920E0E-0DE2-4E1D-6120-C2D77D30B7E6}"/>
              </a:ext>
            </a:extLst>
          </p:cNvPr>
          <p:cNvSpPr/>
          <p:nvPr/>
        </p:nvSpPr>
        <p:spPr>
          <a:xfrm>
            <a:off x="439500" y="971972"/>
            <a:ext cx="4549090" cy="2285578"/>
          </a:xfrm>
          <a:prstGeom prst="roundRect">
            <a:avLst>
              <a:gd name="adj" fmla="val 5131"/>
            </a:avLst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D46E2F0-A8F0-68BA-2736-F8350949C2D1}"/>
              </a:ext>
            </a:extLst>
          </p:cNvPr>
          <p:cNvSpPr/>
          <p:nvPr/>
        </p:nvSpPr>
        <p:spPr>
          <a:xfrm>
            <a:off x="5164282" y="-666"/>
            <a:ext cx="5481246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B6B9D1-3EE0-8097-74F4-B96B48465C25}"/>
              </a:ext>
            </a:extLst>
          </p:cNvPr>
          <p:cNvSpPr txBox="1"/>
          <p:nvPr/>
        </p:nvSpPr>
        <p:spPr>
          <a:xfrm>
            <a:off x="5876413" y="1209840"/>
            <a:ext cx="392357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МЕРЫ ГОСУДАРСТВЕННОЙ  (муниципальной)</a:t>
            </a:r>
            <a:br>
              <a:rPr lang="en-US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ПОДДЕРЖКИ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9D678F-F469-C7F1-3D4D-94973D147815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РЕСУРСНОЕ ОБЕСПЕЧЕНИЕ ПРОЕКТА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7741187B-B963-D0ED-334B-C0AD91E628B3}"/>
              </a:ext>
            </a:extLst>
          </p:cNvPr>
          <p:cNvSpPr/>
          <p:nvPr/>
        </p:nvSpPr>
        <p:spPr>
          <a:xfrm>
            <a:off x="5646060" y="971973"/>
            <a:ext cx="4606251" cy="6150506"/>
          </a:xfrm>
          <a:prstGeom prst="roundRect">
            <a:avLst>
              <a:gd name="adj" fmla="val 2833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979A93-F7F9-8AA7-B05E-8AAE0AE7D9D6}"/>
              </a:ext>
            </a:extLst>
          </p:cNvPr>
          <p:cNvSpPr txBox="1"/>
          <p:nvPr/>
        </p:nvSpPr>
        <p:spPr>
          <a:xfrm>
            <a:off x="5876413" y="152971"/>
            <a:ext cx="4602242" cy="131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 </a:t>
            </a: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| Центр семейного здоровья и отдыха </a:t>
            </a: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3E0363-4A0B-C3E0-8EBE-9D9732E36B36}"/>
              </a:ext>
            </a:extLst>
          </p:cNvPr>
          <p:cNvSpPr txBox="1"/>
          <p:nvPr/>
        </p:nvSpPr>
        <p:spPr>
          <a:xfrm>
            <a:off x="669852" y="1209840"/>
            <a:ext cx="395790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US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E73913-696F-295E-EBAB-A8C500F9B565}"/>
              </a:ext>
            </a:extLst>
          </p:cNvPr>
          <p:cNvSpPr txBox="1"/>
          <p:nvPr/>
        </p:nvSpPr>
        <p:spPr>
          <a:xfrm>
            <a:off x="669853" y="1740211"/>
            <a:ext cx="4101212" cy="17401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D17473-D783-A258-D89B-BDC4A3384AE2}"/>
              </a:ext>
            </a:extLst>
          </p:cNvPr>
          <p:cNvSpPr txBox="1"/>
          <p:nvPr/>
        </p:nvSpPr>
        <p:spPr>
          <a:xfrm>
            <a:off x="5876410" y="1690861"/>
            <a:ext cx="4249367" cy="10859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ОСНОВНЫЕ МЕРЫ ПОДДЕРЖКИ</a:t>
            </a:r>
          </a:p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endParaRPr lang="ru-RU" sz="10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82BCDE-F584-B875-2541-A108E3D96BCD}"/>
              </a:ext>
            </a:extLst>
          </p:cNvPr>
          <p:cNvSpPr txBox="1"/>
          <p:nvPr/>
        </p:nvSpPr>
        <p:spPr>
          <a:xfrm>
            <a:off x="669852" y="3488280"/>
            <a:ext cx="287721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ОБЕСПЕЧЕННОСТЬ </a:t>
            </a:r>
            <a:br>
              <a:rPr lang="en-US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</a:br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ЧЕЛОВЕЧЕСКИМ КАПИТАЛОМ</a:t>
            </a:r>
            <a:endParaRPr lang="en-US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5AF91A-4118-9683-6278-8671EB79B4AF}"/>
              </a:ext>
            </a:extLst>
          </p:cNvPr>
          <p:cNvSpPr txBox="1"/>
          <p:nvPr/>
        </p:nvSpPr>
        <p:spPr>
          <a:xfrm>
            <a:off x="668596" y="3988401"/>
            <a:ext cx="4229408" cy="17401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Население </a:t>
            </a:r>
            <a:r>
              <a:rPr lang="ru-RU" sz="10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Челябинской области города Карталы 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(по состоянию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на 01.01.2025):    тыс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. человек</a:t>
            </a: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Трудоспособное население Челябинской </a:t>
            </a:r>
            <a:r>
              <a:rPr lang="ru-RU" sz="10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области города Карталы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(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по состоянию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на 01.01.2025):</a:t>
            </a:r>
            <a:r>
              <a:rPr lang="en-US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 человек</a:t>
            </a: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10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Средняя </a:t>
            </a:r>
            <a:r>
              <a:rPr lang="ru-RU" sz="1000" b="1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заработная плата в Челябинской </a:t>
            </a:r>
            <a:r>
              <a:rPr lang="ru-RU" sz="1000" b="1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области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1000" dirty="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тыс. </a:t>
            </a:r>
            <a:r>
              <a:rPr lang="ru-RU" sz="1000">
                <a:solidFill>
                  <a:srgbClr val="462F8D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34E43934-6BB4-4533-ED5C-378C4DEBA832}"/>
              </a:ext>
            </a:extLst>
          </p:cNvPr>
          <p:cNvCxnSpPr>
            <a:cxnSpLocks/>
          </p:cNvCxnSpPr>
          <p:nvPr/>
        </p:nvCxnSpPr>
        <p:spPr>
          <a:xfrm flipH="1">
            <a:off x="5876410" y="1680641"/>
            <a:ext cx="4145549" cy="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DFD9238D-8A0E-A704-2E06-28E922A26154}"/>
              </a:ext>
            </a:extLst>
          </p:cNvPr>
          <p:cNvSpPr txBox="1"/>
          <p:nvPr/>
        </p:nvSpPr>
        <p:spPr>
          <a:xfrm>
            <a:off x="5980230" y="5722603"/>
            <a:ext cx="4145547" cy="5043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Возможность </a:t>
            </a:r>
            <a:r>
              <a:rPr lang="ru-RU" sz="1000" b="1" cap="all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софинансирования проекта</a:t>
            </a:r>
            <a:endParaRPr lang="en-US" sz="1000" b="1" cap="all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03BB059-56F6-FE5E-22D3-077190FC5162}"/>
              </a:ext>
            </a:extLst>
          </p:cNvPr>
          <p:cNvCxnSpPr>
            <a:cxnSpLocks/>
          </p:cNvCxnSpPr>
          <p:nvPr/>
        </p:nvCxnSpPr>
        <p:spPr>
          <a:xfrm flipH="1">
            <a:off x="5876412" y="6260853"/>
            <a:ext cx="414554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6ECECF4F-0D0D-4818-F105-03F8CD70BBCA}"/>
              </a:ext>
            </a:extLst>
          </p:cNvPr>
          <p:cNvCxnSpPr>
            <a:cxnSpLocks/>
          </p:cNvCxnSpPr>
          <p:nvPr/>
        </p:nvCxnSpPr>
        <p:spPr>
          <a:xfrm flipH="1">
            <a:off x="5876412" y="5664581"/>
            <a:ext cx="414554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 descr="Рукопожатие со сплошной заливкой">
            <a:extLst>
              <a:ext uri="{FF2B5EF4-FFF2-40B4-BE49-F238E27FC236}">
                <a16:creationId xmlns:a16="http://schemas.microsoft.com/office/drawing/2014/main" id="{0534498D-6F61-EE06-14B6-B7D31FB2A6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12425" y="1070828"/>
            <a:ext cx="586127" cy="586127"/>
          </a:xfrm>
          <a:prstGeom prst="rect">
            <a:avLst/>
          </a:prstGeom>
        </p:spPr>
      </p:pic>
      <p:pic>
        <p:nvPicPr>
          <p:cNvPr id="21" name="Рисунок 20" descr="Значок &quot;Галочка1&quot; со сплошной заливкой">
            <a:extLst>
              <a:ext uri="{FF2B5EF4-FFF2-40B4-BE49-F238E27FC236}">
                <a16:creationId xmlns:a16="http://schemas.microsoft.com/office/drawing/2014/main" id="{58A4BCE6-0D3F-CF12-C36A-7AB77742DC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49159" y="1168218"/>
            <a:ext cx="430684" cy="430684"/>
          </a:xfrm>
          <a:prstGeom prst="rect">
            <a:avLst/>
          </a:prstGeom>
        </p:spPr>
      </p:pic>
      <p:sp>
        <p:nvSpPr>
          <p:cNvPr id="22" name="Номер слайда 2">
            <a:extLst>
              <a:ext uri="{FF2B5EF4-FFF2-40B4-BE49-F238E27FC236}">
                <a16:creationId xmlns:a16="http://schemas.microsoft.com/office/drawing/2014/main" id="{6900FEF9-A37E-FA21-042E-F2C757A39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4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BD17473-D783-A258-D89B-BDC4A3384AE2}"/>
              </a:ext>
            </a:extLst>
          </p:cNvPr>
          <p:cNvSpPr txBox="1"/>
          <p:nvPr/>
        </p:nvSpPr>
        <p:spPr>
          <a:xfrm>
            <a:off x="5876410" y="3023166"/>
            <a:ext cx="4249367" cy="10859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муниципальные  МЕРЫ ПОДДЕРЖКИ</a:t>
            </a:r>
          </a:p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Передача объекта в аренду по льготной цене с последующим выкупом, в соответствии с ФЗ № 159 от 21.12.1996 г, с </a:t>
            </a:r>
            <a:r>
              <a:rPr lang="ru-RU" sz="1000" b="1" cap="all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рассрочкой на 7 лет</a:t>
            </a:r>
            <a:endParaRPr lang="ru-RU" sz="1000" b="1" cap="all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endParaRPr lang="ru-RU" sz="10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D9238D-8A0E-A704-2E06-28E922A26154}"/>
              </a:ext>
            </a:extLst>
          </p:cNvPr>
          <p:cNvSpPr txBox="1"/>
          <p:nvPr/>
        </p:nvSpPr>
        <p:spPr>
          <a:xfrm>
            <a:off x="5928317" y="6316884"/>
            <a:ext cx="4145547" cy="7293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340"/>
              </a:lnSpc>
              <a:spcAft>
                <a:spcPts val="500"/>
              </a:spcAft>
              <a:buClr>
                <a:schemeClr val="bg1"/>
              </a:buClr>
            </a:pPr>
            <a:r>
              <a:rPr lang="ru-RU" sz="10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Возможности и </a:t>
            </a:r>
            <a:r>
              <a:rPr lang="ru-RU" sz="1000" b="1" cap="all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условия партнерст</a:t>
            </a:r>
            <a:endParaRPr lang="en-US" sz="1000" b="1" cap="all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75819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3FC8F-999F-3B14-941B-23EF75FBB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681CDB3-B48B-0EA1-6351-1D83DA1E20CC}"/>
              </a:ext>
            </a:extLst>
          </p:cNvPr>
          <p:cNvSpPr/>
          <p:nvPr/>
        </p:nvSpPr>
        <p:spPr>
          <a:xfrm>
            <a:off x="0" y="5649174"/>
            <a:ext cx="10691813" cy="1910501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Скругленный прямоугольник 2">
            <a:extLst>
              <a:ext uri="{FF2B5EF4-FFF2-40B4-BE49-F238E27FC236}">
                <a16:creationId xmlns:a16="http://schemas.microsoft.com/office/drawing/2014/main" id="{BB0E3114-BE6A-5320-F59C-4E51C1172872}"/>
              </a:ext>
            </a:extLst>
          </p:cNvPr>
          <p:cNvSpPr/>
          <p:nvPr/>
        </p:nvSpPr>
        <p:spPr>
          <a:xfrm>
            <a:off x="4031411" y="6057114"/>
            <a:ext cx="2647534" cy="1287115"/>
          </a:xfrm>
          <a:prstGeom prst="roundRect">
            <a:avLst>
              <a:gd name="adj" fmla="val 157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spcAft>
                <a:spcPts val="200"/>
              </a:spcAft>
            </a:pPr>
            <a:r>
              <a:rPr lang="ru-RU" sz="1000" b="1" spc="-3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Январь </a:t>
            </a: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— октябрь 2026 </a:t>
            </a:r>
            <a:r>
              <a:rPr lang="ru-RU" sz="1000" b="1" spc="-3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г.</a:t>
            </a:r>
          </a:p>
          <a:p>
            <a:pPr>
              <a:spcAft>
                <a:spcPts val="200"/>
              </a:spcAft>
            </a:pPr>
            <a:endParaRPr lang="ru-RU" sz="1000" b="1" spc="-3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r>
              <a:rPr lang="ru-RU" sz="1000" b="1" spc="-3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Сентябрь </a:t>
            </a: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— декабрь 2026 г.</a:t>
            </a:r>
          </a:p>
          <a:p>
            <a:pPr>
              <a:spcAft>
                <a:spcPts val="600"/>
              </a:spcAft>
            </a:pPr>
            <a:endParaRPr lang="ru-RU" sz="100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DF8F2A95-F679-9FD9-8AE5-A6AC1E9B590D}"/>
              </a:ext>
            </a:extLst>
          </p:cNvPr>
          <p:cNvSpPr/>
          <p:nvPr/>
        </p:nvSpPr>
        <p:spPr>
          <a:xfrm>
            <a:off x="510326" y="6047046"/>
            <a:ext cx="2647534" cy="1279285"/>
          </a:xfrm>
          <a:prstGeom prst="roundRect">
            <a:avLst>
              <a:gd name="adj" fmla="val 157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spcAft>
                <a:spcPts val="200"/>
              </a:spcAft>
            </a:pP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Январь — декабрь 2025 </a:t>
            </a:r>
            <a:r>
              <a:rPr lang="ru-RU" sz="1000" b="1" spc="-3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г.</a:t>
            </a:r>
          </a:p>
          <a:p>
            <a:pPr>
              <a:spcAft>
                <a:spcPts val="200"/>
              </a:spcAft>
            </a:pPr>
            <a:endParaRPr lang="ru-RU" sz="1000" b="1" spc="-3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200"/>
              </a:spcAft>
            </a:pPr>
            <a:endParaRPr lang="ru-RU" sz="1000" b="1" spc="-3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3B8E3438-AB4B-EB7F-26AD-4712916FC5C2}"/>
              </a:ext>
            </a:extLst>
          </p:cNvPr>
          <p:cNvSpPr/>
          <p:nvPr/>
        </p:nvSpPr>
        <p:spPr>
          <a:xfrm>
            <a:off x="7623515" y="6046465"/>
            <a:ext cx="2647534" cy="1287115"/>
          </a:xfrm>
          <a:prstGeom prst="roundRect">
            <a:avLst>
              <a:gd name="adj" fmla="val 1575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>
              <a:spcAft>
                <a:spcPts val="600"/>
              </a:spcAft>
            </a:pP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Январь 2027 г.</a:t>
            </a:r>
            <a:endParaRPr lang="ru-RU" sz="100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  <a:p>
            <a:pPr>
              <a:spcAft>
                <a:spcPts val="600"/>
              </a:spcAft>
            </a:pPr>
            <a:r>
              <a:rPr lang="ru-RU" sz="1000" b="1" spc="-3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Январь </a:t>
            </a:r>
            <a:r>
              <a:rPr lang="ru-RU" sz="1000" b="1" spc="-3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2027 г. — декабрь 2028 </a:t>
            </a:r>
            <a:r>
              <a:rPr lang="ru-RU" sz="1000" b="1" spc="-3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г.</a:t>
            </a:r>
            <a:endParaRPr lang="ru-RU" sz="1000" dirty="0">
              <a:solidFill>
                <a:srgbClr val="452E8C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11E948-078A-058F-EFCF-2249626C1F1C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52E8C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МЕСТО РЕАЛИЗАЦИИ ПРОЕКТА</a:t>
            </a:r>
            <a:endParaRPr lang="en-US" b="1" dirty="0">
              <a:solidFill>
                <a:srgbClr val="452E8C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07B436-0855-9B9C-7F78-9FE88BBC3533}"/>
              </a:ext>
            </a:extLst>
          </p:cNvPr>
          <p:cNvSpPr txBox="1"/>
          <p:nvPr/>
        </p:nvSpPr>
        <p:spPr>
          <a:xfrm>
            <a:off x="5876413" y="152971"/>
            <a:ext cx="4602242" cy="1286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Челябинская </a:t>
            </a:r>
            <a:r>
              <a:rPr lang="ru-RU" sz="800">
                <a:solidFill>
                  <a:srgbClr val="452E8C"/>
                </a:solidFill>
                <a:latin typeface="Rubik" pitchFamily="2" charset="-79"/>
                <a:cs typeface="Rubik" pitchFamily="2" charset="-79"/>
              </a:rPr>
              <a:t>область | Центр семейного здоровья и отдыха</a:t>
            </a:r>
            <a:endParaRPr lang="ru-RU" sz="800" dirty="0">
              <a:solidFill>
                <a:srgbClr val="7030A0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2" name="Скругленный прямоугольник 11">
            <a:extLst>
              <a:ext uri="{FF2B5EF4-FFF2-40B4-BE49-F238E27FC236}">
                <a16:creationId xmlns:a16="http://schemas.microsoft.com/office/drawing/2014/main" id="{6C3FDA0B-D614-3852-CC18-321BF0F7B946}"/>
              </a:ext>
            </a:extLst>
          </p:cNvPr>
          <p:cNvSpPr/>
          <p:nvPr/>
        </p:nvSpPr>
        <p:spPr>
          <a:xfrm>
            <a:off x="5283922" y="971973"/>
            <a:ext cx="4987127" cy="4177543"/>
          </a:xfrm>
          <a:prstGeom prst="roundRect">
            <a:avLst>
              <a:gd name="adj" fmla="val 3400"/>
            </a:avLst>
          </a:prstGeom>
          <a:solidFill>
            <a:srgbClr val="462F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59F519-D1F9-E5FB-606B-D3E5F66A3768}"/>
              </a:ext>
            </a:extLst>
          </p:cNvPr>
          <p:cNvSpPr txBox="1"/>
          <p:nvPr/>
        </p:nvSpPr>
        <p:spPr>
          <a:xfrm>
            <a:off x="439500" y="524749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52E8C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ГРАФИК РЕАЛИЗАЦИИ </a:t>
            </a:r>
            <a:endParaRPr lang="en-US" b="1" dirty="0">
              <a:solidFill>
                <a:srgbClr val="452E8C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10F27F-ED84-8BEA-A8ED-F87B6610E33C}"/>
              </a:ext>
            </a:extLst>
          </p:cNvPr>
          <p:cNvSpPr txBox="1"/>
          <p:nvPr/>
        </p:nvSpPr>
        <p:spPr>
          <a:xfrm>
            <a:off x="5586073" y="1347011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 ХАРАКТЕРИСТИКА УЧАСТКА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0E385D1-124C-8C1F-BD04-4D82E50B5CC5}"/>
              </a:ext>
            </a:extLst>
          </p:cNvPr>
          <p:cNvSpPr txBox="1"/>
          <p:nvPr/>
        </p:nvSpPr>
        <p:spPr>
          <a:xfrm>
            <a:off x="5454189" y="1686349"/>
            <a:ext cx="4816860" cy="2400271"/>
          </a:xfrm>
          <a:prstGeom prst="rect">
            <a:avLst/>
          </a:prstGeom>
          <a:noFill/>
        </p:spPr>
        <p:txBody>
          <a:bodyPr wrap="square" lIns="0" tIns="0" rIns="0" bIns="0" numCol="1" rtlCol="0">
            <a:noAutofit/>
          </a:bodyPr>
          <a:lstStyle/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Кадастровый номер: 74:08:0000000:3281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Площадь: 2818 кв.м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Категория земель: земли населенных пунктов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Объект незавершенного строительства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Площадь объекта: 1106 кв.м (2 этажа)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Форма собственности: муниципальная</a:t>
            </a:r>
          </a:p>
          <a:p>
            <a:pPr marL="2286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990" kern="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Предполагаемый тип сделки: аренда, выкуп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Электроэнергия: 4 </a:t>
            </a:r>
            <a:r>
              <a:rPr lang="ru-RU" sz="8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кВТ</a:t>
            </a: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, расстояние до точки подключения 0,02 км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Водоотведение/водоснабжение: расстояние до точки подключения 0,075 км/01 км</a:t>
            </a:r>
          </a:p>
          <a:p>
            <a:pPr marL="171450" indent="-171450">
              <a:lnSpc>
                <a:spcPts val="860"/>
              </a:lnSpc>
              <a:spcAft>
                <a:spcPts val="2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r>
              <a:rPr lang="ru-RU" sz="8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Газоснабжение:расстояние</a:t>
            </a: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до </a:t>
            </a:r>
            <a:r>
              <a:rPr lang="ru-RU" sz="800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тточки</a:t>
            </a: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подключения, 0,07 км </a:t>
            </a:r>
          </a:p>
          <a:p>
            <a:pPr marL="324000" lvl="1">
              <a:buClr>
                <a:schemeClr val="bg1"/>
              </a:buClr>
            </a:pPr>
            <a:endParaRPr lang="ru-RU" sz="80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324000" lvl="1">
              <a:buClr>
                <a:schemeClr val="bg1"/>
              </a:buClr>
            </a:pPr>
            <a:r>
              <a:rPr lang="ru-RU" sz="800" i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*Окончательная стоимость подключения и сроки определяются </a:t>
            </a:r>
            <a:r>
              <a:rPr lang="ru-RU" sz="800" i="1" dirty="0" err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ресурсоснабжающими</a:t>
            </a:r>
            <a:r>
              <a:rPr lang="ru-RU" sz="800" i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организациями</a:t>
            </a:r>
          </a:p>
          <a:p>
            <a:pPr marL="324000" lvl="1">
              <a:buClr>
                <a:schemeClr val="bg1"/>
              </a:buClr>
            </a:pPr>
            <a:endParaRPr lang="ru-RU" sz="80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324000" lvl="1">
              <a:buClr>
                <a:schemeClr val="bg1"/>
              </a:buClr>
            </a:pPr>
            <a:endParaRPr lang="ru-RU" sz="80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 marL="324000" indent="-2286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ru-RU" sz="800" kern="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6D5A29-80C2-26F2-D025-C3A1EC4BF335}"/>
              </a:ext>
            </a:extLst>
          </p:cNvPr>
          <p:cNvSpPr txBox="1"/>
          <p:nvPr/>
        </p:nvSpPr>
        <p:spPr>
          <a:xfrm>
            <a:off x="888414" y="5668478"/>
            <a:ext cx="1378573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2025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4DC6966-FFBA-EB6F-8B60-F3067766FFA2}"/>
              </a:ext>
            </a:extLst>
          </p:cNvPr>
          <p:cNvSpPr txBox="1"/>
          <p:nvPr/>
        </p:nvSpPr>
        <p:spPr>
          <a:xfrm>
            <a:off x="4533974" y="5677133"/>
            <a:ext cx="1342439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2026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6566A2A-BC55-EA4A-1DE6-6B95425EC1C8}"/>
              </a:ext>
            </a:extLst>
          </p:cNvPr>
          <p:cNvSpPr txBox="1"/>
          <p:nvPr/>
        </p:nvSpPr>
        <p:spPr>
          <a:xfrm>
            <a:off x="7921592" y="5687782"/>
            <a:ext cx="1712466" cy="3693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2027–2028</a:t>
            </a:r>
          </a:p>
        </p:txBody>
      </p:sp>
      <p:sp>
        <p:nvSpPr>
          <p:cNvPr id="23" name="Номер слайда 2">
            <a:extLst>
              <a:ext uri="{FF2B5EF4-FFF2-40B4-BE49-F238E27FC236}">
                <a16:creationId xmlns:a16="http://schemas.microsoft.com/office/drawing/2014/main" id="{04E55609-F922-A48C-971E-657D018C8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5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7E73913-696F-295E-EBAB-A8C500F9B565}"/>
              </a:ext>
            </a:extLst>
          </p:cNvPr>
          <p:cNvSpPr txBox="1"/>
          <p:nvPr/>
        </p:nvSpPr>
        <p:spPr>
          <a:xfrm>
            <a:off x="532895" y="3808443"/>
            <a:ext cx="4508847" cy="121594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1000" b="1" i="0">
                <a:solidFill>
                  <a:srgbClr val="7030A0"/>
                </a:solidFill>
                <a:effectLst/>
                <a:latin typeface="YS Text"/>
              </a:rPr>
              <a:t>Карталы</a:t>
            </a:r>
            <a:r>
              <a:rPr lang="ru-RU" sz="1000" b="0" i="0">
                <a:solidFill>
                  <a:srgbClr val="7030A0"/>
                </a:solidFill>
                <a:effectLst/>
                <a:latin typeface="YS Text"/>
              </a:rPr>
              <a:t> — </a:t>
            </a:r>
            <a:r>
              <a:rPr lang="ru-RU" sz="1000" b="1" i="0">
                <a:solidFill>
                  <a:srgbClr val="7030A0"/>
                </a:solidFill>
                <a:effectLst/>
                <a:latin typeface="YS Text"/>
              </a:rPr>
              <a:t>город в Челябинской области России, административный центр Картали́нского района</a:t>
            </a:r>
            <a:r>
              <a:rPr lang="ru-RU" sz="1000" b="0" i="0">
                <a:solidFill>
                  <a:srgbClr val="7030A0"/>
                </a:solidFill>
                <a:effectLst/>
                <a:latin typeface="YS Text"/>
              </a:rPr>
              <a:t>.</a:t>
            </a:r>
            <a:r>
              <a:rPr lang="ru-RU" sz="1000" b="0" i="0" u="none" strike="noStrike">
                <a:solidFill>
                  <a:srgbClr val="7030A0"/>
                </a:solidFill>
                <a:effectLst/>
                <a:latin typeface="YS Text"/>
                <a:hlinkClick r:id="rId2" tooltip="ru.wikipedia.org – Карталы — Википеди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</a:t>
            </a:r>
            <a:r>
              <a:rPr lang="ru-RU" sz="1000" b="0" i="0" u="none" strike="noStrike">
                <a:solidFill>
                  <a:srgbClr val="7030A0"/>
                </a:solidFill>
                <a:effectLst/>
                <a:latin typeface="YS Text"/>
                <a:hlinkClick r:id="rId3" tooltip="ru.ruwiki.ru – Карталы – история, население, климат, координаты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</a:t>
            </a:r>
            <a:endParaRPr lang="ru-RU" sz="1000" b="0" i="0">
              <a:solidFill>
                <a:srgbClr val="7030A0"/>
              </a:solidFill>
              <a:effectLst/>
              <a:latin typeface="YS Text"/>
            </a:endParaRPr>
          </a:p>
          <a:p>
            <a:pPr algn="l"/>
            <a:r>
              <a:rPr lang="ru-RU" sz="1000" b="1" i="0">
                <a:solidFill>
                  <a:srgbClr val="7030A0"/>
                </a:solidFill>
                <a:effectLst/>
                <a:latin typeface="YS Text"/>
              </a:rPr>
              <a:t>Карталы — крупный железнодорожный узел</a:t>
            </a:r>
            <a:r>
              <a:rPr lang="ru-RU" sz="1000" b="0" i="0">
                <a:solidFill>
                  <a:srgbClr val="7030A0"/>
                </a:solidFill>
                <a:effectLst/>
                <a:latin typeface="YS Text"/>
              </a:rPr>
              <a:t>, связывает Казахстан с Российской Федерацией. Через город проходят железнодорожные магистрали четырёх направлений: на Троицк, Орск, Магнитогорск и Тобольск.</a:t>
            </a:r>
          </a:p>
          <a:p>
            <a:pPr algn="l"/>
            <a:r>
              <a:rPr lang="ru-RU" sz="1000" b="1" i="0">
                <a:solidFill>
                  <a:srgbClr val="7030A0"/>
                </a:solidFill>
                <a:effectLst/>
                <a:latin typeface="YS Text"/>
              </a:rPr>
              <a:t>Через город проходит газопровод Бухара — Урал</a:t>
            </a:r>
            <a:r>
              <a:rPr lang="ru-RU" sz="1000" b="0" i="0">
                <a:solidFill>
                  <a:srgbClr val="7030A0"/>
                </a:solidFill>
                <a:effectLst/>
                <a:latin typeface="YS Text"/>
              </a:rPr>
              <a:t>. В нём функционирует железнодорожный пункт пропуска через границу, обслуживающий граждан всех стран мира.</a:t>
            </a: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  <a:p>
            <a:pPr marL="171450" indent="-171450">
              <a:lnSpc>
                <a:spcPts val="1340"/>
              </a:lnSpc>
              <a:spcAft>
                <a:spcPts val="500"/>
              </a:spcAft>
              <a:buClr>
                <a:srgbClr val="462F8D"/>
              </a:buClr>
              <a:buFont typeface="Arial" panose="020B0604020202020204" pitchFamily="34" charset="0"/>
              <a:buChar char="•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FAB7AB-1DC5-49BB-BCE1-E7AE85BE8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764" y="760266"/>
            <a:ext cx="4508116" cy="284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923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883D9-4EB3-2107-7440-DD647E228D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>
            <a:extLst>
              <a:ext uri="{FF2B5EF4-FFF2-40B4-BE49-F238E27FC236}">
                <a16:creationId xmlns:a16="http://schemas.microsoft.com/office/drawing/2014/main" id="{68588448-E0ED-A219-3EA4-7235E8B55000}"/>
              </a:ext>
            </a:extLst>
          </p:cNvPr>
          <p:cNvGraphicFramePr/>
          <p:nvPr/>
        </p:nvGraphicFramePr>
        <p:xfrm>
          <a:off x="439500" y="1517515"/>
          <a:ext cx="4331565" cy="23432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A515513-021C-0730-500E-17B3B4BCAC7F}"/>
              </a:ext>
            </a:extLst>
          </p:cNvPr>
          <p:cNvSpPr/>
          <p:nvPr/>
        </p:nvSpPr>
        <p:spPr>
          <a:xfrm>
            <a:off x="5210567" y="0"/>
            <a:ext cx="5481246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D3FA4B-B739-70B1-078B-39415968DC53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rgbClr val="462F8D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МАРКЕТИНГОВЫЙ ПЛАН</a:t>
            </a:r>
            <a:endParaRPr lang="en-US" b="1" dirty="0">
              <a:solidFill>
                <a:srgbClr val="462F8D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DC7EDB-08F3-FD39-011A-AD987528E909}"/>
              </a:ext>
            </a:extLst>
          </p:cNvPr>
          <p:cNvSpPr txBox="1"/>
          <p:nvPr/>
        </p:nvSpPr>
        <p:spPr>
          <a:xfrm>
            <a:off x="5876413" y="152971"/>
            <a:ext cx="4602242" cy="131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область </a:t>
            </a: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| Центр семейного здоровья и отдыха </a:t>
            </a: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2AA542FE-A62E-DC55-B43E-EAB096C4472D}"/>
              </a:ext>
            </a:extLst>
          </p:cNvPr>
          <p:cNvSpPr/>
          <p:nvPr/>
        </p:nvSpPr>
        <p:spPr>
          <a:xfrm>
            <a:off x="439500" y="971972"/>
            <a:ext cx="4331565" cy="2343255"/>
          </a:xfrm>
          <a:prstGeom prst="roundRect">
            <a:avLst>
              <a:gd name="adj" fmla="val 5131"/>
            </a:avLst>
          </a:prstGeom>
          <a:noFill/>
          <a:ln>
            <a:solidFill>
              <a:srgbClr val="462F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26A762-5FB9-F9E5-CFCF-05C95C4A9218}"/>
              </a:ext>
            </a:extLst>
          </p:cNvPr>
          <p:cNvSpPr txBox="1"/>
          <p:nvPr/>
        </p:nvSpPr>
        <p:spPr>
          <a:xfrm>
            <a:off x="669852" y="1218718"/>
            <a:ext cx="377514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СТРУКТУРА ПОТРЕБИТЕЛЕЙ</a:t>
            </a:r>
            <a:endParaRPr lang="ru-RU" sz="1200" b="1" dirty="0">
              <a:solidFill>
                <a:srgbClr val="462F8D"/>
              </a:solidFill>
              <a:latin typeface="Rubik SemiBold" pitchFamily="2" charset="-79"/>
              <a:ea typeface="Roboto" panose="02000000000000000000" pitchFamily="2" charset="0"/>
              <a:cs typeface="Rubik SemiBold" pitchFamily="2" charset="-79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id="{79033888-3BE3-1428-7061-FCE06F7A1228}"/>
              </a:ext>
            </a:extLst>
          </p:cNvPr>
          <p:cNvSpPr/>
          <p:nvPr/>
        </p:nvSpPr>
        <p:spPr>
          <a:xfrm>
            <a:off x="439500" y="3614024"/>
            <a:ext cx="2017181" cy="3508901"/>
          </a:xfrm>
          <a:prstGeom prst="roundRect">
            <a:avLst>
              <a:gd name="adj" fmla="val 7994"/>
            </a:avLst>
          </a:prstGeom>
          <a:noFill/>
          <a:ln>
            <a:solidFill>
              <a:srgbClr val="462F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9E37D2-D94C-C02E-347C-D6D08245AE0C}"/>
              </a:ext>
            </a:extLst>
          </p:cNvPr>
          <p:cNvSpPr txBox="1"/>
          <p:nvPr/>
        </p:nvSpPr>
        <p:spPr>
          <a:xfrm>
            <a:off x="669853" y="3838308"/>
            <a:ext cx="14375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ГРУППЫ ПОТРЕБИТЕЛЕЙ</a:t>
            </a:r>
          </a:p>
        </p:txBody>
      </p:sp>
      <p:sp>
        <p:nvSpPr>
          <p:cNvPr id="10" name="Скругленный прямоугольник 9">
            <a:extLst>
              <a:ext uri="{FF2B5EF4-FFF2-40B4-BE49-F238E27FC236}">
                <a16:creationId xmlns:a16="http://schemas.microsoft.com/office/drawing/2014/main" id="{C27985DB-78A8-574C-F600-1E9DF6D2D8F1}"/>
              </a:ext>
            </a:extLst>
          </p:cNvPr>
          <p:cNvSpPr/>
          <p:nvPr/>
        </p:nvSpPr>
        <p:spPr>
          <a:xfrm>
            <a:off x="2740622" y="3614024"/>
            <a:ext cx="2030443" cy="3508901"/>
          </a:xfrm>
          <a:prstGeom prst="roundRect">
            <a:avLst>
              <a:gd name="adj" fmla="val 7027"/>
            </a:avLst>
          </a:prstGeom>
          <a:noFill/>
          <a:ln>
            <a:solidFill>
              <a:srgbClr val="44B6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5202C0-C025-7E79-EBEC-EC6EC4C9D86E}"/>
              </a:ext>
            </a:extLst>
          </p:cNvPr>
          <p:cNvSpPr txBox="1"/>
          <p:nvPr/>
        </p:nvSpPr>
        <p:spPr>
          <a:xfrm>
            <a:off x="2970132" y="4412046"/>
            <a:ext cx="1631268" cy="252279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171450" indent="-171450">
              <a:spcAft>
                <a:spcPts val="1000"/>
              </a:spcAft>
              <a:buClr>
                <a:srgbClr val="44B699"/>
              </a:buClr>
              <a:buFont typeface="Wingdings" pitchFamily="2" charset="2"/>
              <a:buChar char="§"/>
            </a:pPr>
            <a:endParaRPr lang="ru-RU" sz="10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4" name="Скругленный прямоугольник 13">
            <a:extLst>
              <a:ext uri="{FF2B5EF4-FFF2-40B4-BE49-F238E27FC236}">
                <a16:creationId xmlns:a16="http://schemas.microsoft.com/office/drawing/2014/main" id="{947C6680-A98E-E4E0-3B6F-74168220547A}"/>
              </a:ext>
            </a:extLst>
          </p:cNvPr>
          <p:cNvSpPr/>
          <p:nvPr/>
        </p:nvSpPr>
        <p:spPr>
          <a:xfrm>
            <a:off x="5646060" y="971973"/>
            <a:ext cx="4606251" cy="2888797"/>
          </a:xfrm>
          <a:prstGeom prst="roundRect">
            <a:avLst>
              <a:gd name="adj" fmla="val 4134"/>
            </a:avLst>
          </a:prstGeom>
          <a:solidFill>
            <a:srgbClr val="462F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A972AD7-9B47-FCEC-7F27-0AC421531AA3}"/>
              </a:ext>
            </a:extLst>
          </p:cNvPr>
          <p:cNvSpPr txBox="1"/>
          <p:nvPr/>
        </p:nvSpPr>
        <p:spPr>
          <a:xfrm>
            <a:off x="5876412" y="1209840"/>
            <a:ext cx="30191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План продаж в натуральном выражении, тыс. шт.</a:t>
            </a:r>
          </a:p>
        </p:txBody>
      </p:sp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id="{71E1E588-EBBE-9376-5F9A-F27ED26CD730}"/>
              </a:ext>
            </a:extLst>
          </p:cNvPr>
          <p:cNvGraphicFramePr/>
          <p:nvPr/>
        </p:nvGraphicFramePr>
        <p:xfrm>
          <a:off x="5806911" y="1743584"/>
          <a:ext cx="4355184" cy="1978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Скругленный прямоугольник 16">
            <a:extLst>
              <a:ext uri="{FF2B5EF4-FFF2-40B4-BE49-F238E27FC236}">
                <a16:creationId xmlns:a16="http://schemas.microsoft.com/office/drawing/2014/main" id="{C9E8F480-3D54-9A31-F1FB-6AFF3FA21FDB}"/>
              </a:ext>
            </a:extLst>
          </p:cNvPr>
          <p:cNvSpPr/>
          <p:nvPr/>
        </p:nvSpPr>
        <p:spPr>
          <a:xfrm>
            <a:off x="5646060" y="4159567"/>
            <a:ext cx="4606251" cy="2962912"/>
          </a:xfrm>
          <a:prstGeom prst="roundRect">
            <a:avLst>
              <a:gd name="adj" fmla="val 4134"/>
            </a:avLst>
          </a:prstGeom>
          <a:solidFill>
            <a:srgbClr val="462F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A8AB94-E77E-3425-EDB9-C6FC6650A57C}"/>
              </a:ext>
            </a:extLst>
          </p:cNvPr>
          <p:cNvSpPr txBox="1"/>
          <p:nvPr/>
        </p:nvSpPr>
        <p:spPr>
          <a:xfrm>
            <a:off x="5876412" y="4397434"/>
            <a:ext cx="30191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cap="all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План продаж в денежном выражении, млрд руб. без НДС</a:t>
            </a:r>
          </a:p>
        </p:txBody>
      </p:sp>
      <p:graphicFrame>
        <p:nvGraphicFramePr>
          <p:cNvPr id="19" name="Диаграмма 18">
            <a:extLst>
              <a:ext uri="{FF2B5EF4-FFF2-40B4-BE49-F238E27FC236}">
                <a16:creationId xmlns:a16="http://schemas.microsoft.com/office/drawing/2014/main" id="{095D2DBD-7C30-1390-1AA2-F4220CC10169}"/>
              </a:ext>
            </a:extLst>
          </p:cNvPr>
          <p:cNvGraphicFramePr/>
          <p:nvPr/>
        </p:nvGraphicFramePr>
        <p:xfrm>
          <a:off x="5806911" y="4919737"/>
          <a:ext cx="4193863" cy="2056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Номер слайда 2">
            <a:extLst>
              <a:ext uri="{FF2B5EF4-FFF2-40B4-BE49-F238E27FC236}">
                <a16:creationId xmlns:a16="http://schemas.microsoft.com/office/drawing/2014/main" id="{B4D6F869-6913-6ECB-1424-5818E90FD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6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423857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C204C-5762-83A8-8CB9-926DB8CFC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529CB48-2DD1-D396-E3D8-1173A6A38711}"/>
              </a:ext>
            </a:extLst>
          </p:cNvPr>
          <p:cNvSpPr/>
          <p:nvPr/>
        </p:nvSpPr>
        <p:spPr>
          <a:xfrm>
            <a:off x="0" y="1"/>
            <a:ext cx="10691813" cy="4754666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3E7DDF-A152-4D1B-A8B9-47EBC51BDA05}"/>
              </a:ext>
            </a:extLst>
          </p:cNvPr>
          <p:cNvSpPr txBox="1"/>
          <p:nvPr/>
        </p:nvSpPr>
        <p:spPr>
          <a:xfrm>
            <a:off x="688500" y="1272427"/>
            <a:ext cx="1850054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4800" b="1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   153</a:t>
            </a:r>
            <a:endParaRPr lang="ru-RU" sz="48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FBA4B6A-E24D-D4E8-F215-135C2D6171B7}"/>
              </a:ext>
            </a:extLst>
          </p:cNvPr>
          <p:cNvSpPr/>
          <p:nvPr/>
        </p:nvSpPr>
        <p:spPr>
          <a:xfrm>
            <a:off x="688500" y="1921572"/>
            <a:ext cx="2846954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потребность</a:t>
            </a:r>
            <a:b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в финансировании проекта</a:t>
            </a:r>
          </a:p>
          <a:p>
            <a:pPr>
              <a:lnSpc>
                <a:spcPct val="114000"/>
              </a:lnSpc>
            </a:pPr>
            <a:endParaRPr lang="ru-RU" sz="1200" b="1" dirty="0">
              <a:solidFill>
                <a:srgbClr val="44B699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EE7F05-DEC2-FF94-66F8-CAD84F158C23}"/>
              </a:ext>
            </a:extLst>
          </p:cNvPr>
          <p:cNvSpPr txBox="1"/>
          <p:nvPr/>
        </p:nvSpPr>
        <p:spPr>
          <a:xfrm>
            <a:off x="3011863" y="1338122"/>
            <a:ext cx="949595" cy="44381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млн</a:t>
            </a:r>
            <a:b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</a:b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36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DD8E70EB-3B83-6CB5-64F3-D3D56BB2C72F}"/>
              </a:ext>
            </a:extLst>
          </p:cNvPr>
          <p:cNvSpPr/>
          <p:nvPr/>
        </p:nvSpPr>
        <p:spPr>
          <a:xfrm>
            <a:off x="439501" y="1050485"/>
            <a:ext cx="3199336" cy="1479472"/>
          </a:xfrm>
          <a:prstGeom prst="roundRect">
            <a:avLst>
              <a:gd name="adj" fmla="val 8428"/>
            </a:avLst>
          </a:prstGeom>
          <a:noFill/>
          <a:ln>
            <a:solidFill>
              <a:srgbClr val="44B6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713751-B174-D2C0-DA99-E93FF07AF3E9}"/>
              </a:ext>
            </a:extLst>
          </p:cNvPr>
          <p:cNvSpPr txBox="1"/>
          <p:nvPr/>
        </p:nvSpPr>
        <p:spPr>
          <a:xfrm>
            <a:off x="439501" y="372147"/>
            <a:ext cx="46022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Rubik" pitchFamily="2" charset="-79"/>
                <a:ea typeface="Roboto" panose="02000000000000000000" pitchFamily="2" charset="0"/>
                <a:cs typeface="Rubik" pitchFamily="2" charset="-79"/>
              </a:rPr>
              <a:t>ПРЕДЛОЖЕНИЕ ИНВЕСТОРУ</a:t>
            </a:r>
            <a:endParaRPr lang="en-US" b="1" dirty="0">
              <a:solidFill>
                <a:schemeClr val="bg1"/>
              </a:solidFill>
              <a:latin typeface="Rubik" pitchFamily="2" charset="-79"/>
              <a:ea typeface="Roboto" panose="02000000000000000000" pitchFamily="2" charset="0"/>
              <a:cs typeface="Rubik" pitchFamily="2" charset="-79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136564-4149-1A53-E4F8-54125963E5C4}"/>
              </a:ext>
            </a:extLst>
          </p:cNvPr>
          <p:cNvSpPr txBox="1"/>
          <p:nvPr/>
        </p:nvSpPr>
        <p:spPr>
          <a:xfrm>
            <a:off x="5876413" y="152971"/>
            <a:ext cx="4602242" cy="131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4000"/>
              </a:lnSpc>
            </a:pPr>
            <a:r>
              <a:rPr lang="ru-RU" sz="800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Челябинская </a:t>
            </a:r>
            <a:r>
              <a:rPr lang="ru-RU" sz="8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область | Центр семейного здоровья и отдыха </a:t>
            </a:r>
            <a:endParaRPr lang="ru-RU" sz="8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C9587D-B377-EFEA-843A-08DAFC54FC49}"/>
              </a:ext>
            </a:extLst>
          </p:cNvPr>
          <p:cNvSpPr txBox="1"/>
          <p:nvPr/>
        </p:nvSpPr>
        <p:spPr>
          <a:xfrm>
            <a:off x="10029647" y="3082704"/>
            <a:ext cx="729084" cy="33750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endParaRPr lang="ru-RU" sz="20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%</a:t>
            </a:r>
            <a:endParaRPr lang="ru-RU" sz="24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F9ECA9-A416-1BFC-B2C4-9062120A0FFA}"/>
              </a:ext>
            </a:extLst>
          </p:cNvPr>
          <p:cNvSpPr txBox="1"/>
          <p:nvPr/>
        </p:nvSpPr>
        <p:spPr>
          <a:xfrm>
            <a:off x="688500" y="3095834"/>
            <a:ext cx="1850054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48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A17670B1-11BE-C1BD-06E1-5B28148E389E}"/>
              </a:ext>
            </a:extLst>
          </p:cNvPr>
          <p:cNvSpPr/>
          <p:nvPr/>
        </p:nvSpPr>
        <p:spPr>
          <a:xfrm>
            <a:off x="688500" y="3744979"/>
            <a:ext cx="1850054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чистая приведенная стоимость (</a:t>
            </a:r>
            <a:r>
              <a:rPr lang="en-US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NPV)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E030753-78F5-F7EE-A990-74FAB6F9E194}"/>
              </a:ext>
            </a:extLst>
          </p:cNvPr>
          <p:cNvSpPr txBox="1"/>
          <p:nvPr/>
        </p:nvSpPr>
        <p:spPr>
          <a:xfrm>
            <a:off x="3011863" y="3153170"/>
            <a:ext cx="949595" cy="44381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млн</a:t>
            </a:r>
            <a:b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</a:br>
            <a:r>
              <a:rPr lang="ru-RU" sz="2000" b="1" dirty="0">
                <a:solidFill>
                  <a:srgbClr val="44B699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3600" b="1" dirty="0">
              <a:solidFill>
                <a:srgbClr val="44B699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972F42-9D40-A65B-72C6-62279441CE09}"/>
              </a:ext>
            </a:extLst>
          </p:cNvPr>
          <p:cNvSpPr txBox="1"/>
          <p:nvPr/>
        </p:nvSpPr>
        <p:spPr>
          <a:xfrm>
            <a:off x="6253808" y="1141688"/>
            <a:ext cx="1531435" cy="64024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72-96</a:t>
            </a:r>
            <a:r>
              <a:rPr lang="ru-RU" sz="48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0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мес</a:t>
            </a:r>
            <a: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.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0D340B6-2923-F082-D144-ADFE579B3567}"/>
              </a:ext>
            </a:extLst>
          </p:cNvPr>
          <p:cNvSpPr/>
          <p:nvPr/>
        </p:nvSpPr>
        <p:spPr>
          <a:xfrm>
            <a:off x="6392390" y="1931837"/>
            <a:ext cx="1747416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срок</a:t>
            </a:r>
            <a:b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окупаемости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5C0EDE-5B0B-F769-1EB9-DC39DF3DD062}"/>
              </a:ext>
            </a:extLst>
          </p:cNvPr>
          <p:cNvSpPr txBox="1"/>
          <p:nvPr/>
        </p:nvSpPr>
        <p:spPr>
          <a:xfrm>
            <a:off x="4112565" y="3038497"/>
            <a:ext cx="1392853" cy="48802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48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     </a:t>
            </a:r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4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%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7646E63-36B6-C540-EB0E-3EEB1C67C674}"/>
              </a:ext>
            </a:extLst>
          </p:cNvPr>
          <p:cNvSpPr/>
          <p:nvPr/>
        </p:nvSpPr>
        <p:spPr>
          <a:xfrm>
            <a:off x="4112565" y="3703344"/>
            <a:ext cx="1747416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ставка дисконтирования</a:t>
            </a:r>
          </a:p>
          <a:p>
            <a:pPr>
              <a:lnSpc>
                <a:spcPct val="114000"/>
              </a:lnSpc>
            </a:pPr>
            <a:endParaRPr lang="ru-RU" sz="12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8E440D3-2A63-E94C-8602-08AB03B81BAF}"/>
              </a:ext>
            </a:extLst>
          </p:cNvPr>
          <p:cNvSpPr txBox="1"/>
          <p:nvPr/>
        </p:nvSpPr>
        <p:spPr>
          <a:xfrm>
            <a:off x="4106500" y="1260823"/>
            <a:ext cx="1392853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40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36-48</a:t>
            </a:r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мес.</a:t>
            </a:r>
            <a:endParaRPr lang="ru-RU" sz="24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936620C7-1B4F-6683-3F18-460A10F6ACE0}"/>
              </a:ext>
            </a:extLst>
          </p:cNvPr>
          <p:cNvSpPr/>
          <p:nvPr/>
        </p:nvSpPr>
        <p:spPr>
          <a:xfrm>
            <a:off x="4106500" y="1925671"/>
            <a:ext cx="1595485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период строительной фазы </a:t>
            </a:r>
          </a:p>
          <a:p>
            <a:pPr>
              <a:lnSpc>
                <a:spcPct val="114000"/>
              </a:lnSpc>
            </a:pPr>
            <a:endParaRPr lang="ru-RU" sz="12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  <a:p>
            <a:pPr>
              <a:lnSpc>
                <a:spcPct val="114000"/>
              </a:lnSpc>
            </a:pPr>
            <a:endParaRPr lang="ru-RU" sz="12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4B81C54-9B18-5CFA-52B4-7A09344187F0}"/>
              </a:ext>
            </a:extLst>
          </p:cNvPr>
          <p:cNvSpPr txBox="1"/>
          <p:nvPr/>
        </p:nvSpPr>
        <p:spPr>
          <a:xfrm>
            <a:off x="6392390" y="3038496"/>
            <a:ext cx="1392853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              %</a:t>
            </a:r>
            <a:endParaRPr lang="ru-RU" sz="24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BFF8CC7-F203-1025-4D5D-72AB3B5D7BD3}"/>
              </a:ext>
            </a:extLst>
          </p:cNvPr>
          <p:cNvSpPr/>
          <p:nvPr/>
        </p:nvSpPr>
        <p:spPr>
          <a:xfrm>
            <a:off x="6392390" y="3703344"/>
            <a:ext cx="1889205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внутренняя норма доходности (</a:t>
            </a:r>
            <a:r>
              <a:rPr lang="en-US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IRR)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C374697-6221-5B38-3D45-E6E135CA6ABC}"/>
              </a:ext>
            </a:extLst>
          </p:cNvPr>
          <p:cNvSpPr txBox="1"/>
          <p:nvPr/>
        </p:nvSpPr>
        <p:spPr>
          <a:xfrm>
            <a:off x="8569834" y="1324909"/>
            <a:ext cx="1392853" cy="55848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endParaRPr lang="ru-RU" sz="20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D4A5766-C243-2573-1E81-4CB049D8C857}"/>
              </a:ext>
            </a:extLst>
          </p:cNvPr>
          <p:cNvSpPr/>
          <p:nvPr/>
        </p:nvSpPr>
        <p:spPr>
          <a:xfrm>
            <a:off x="8596908" y="1931837"/>
            <a:ext cx="1747416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en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EBITDA</a:t>
            </a:r>
            <a:endParaRPr lang="ru-RU" sz="1200" b="1" dirty="0">
              <a:solidFill>
                <a:schemeClr val="bg1"/>
              </a:solidFill>
              <a:latin typeface="Rubik SemiBold" pitchFamily="2" charset="-79"/>
              <a:cs typeface="Rubik SemiBold" pitchFamily="2" charset="-79"/>
            </a:endParaRPr>
          </a:p>
        </p:txBody>
      </p: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D5DA3859-D080-886A-78A2-C176E90E44DE}"/>
              </a:ext>
            </a:extLst>
          </p:cNvPr>
          <p:cNvCxnSpPr>
            <a:cxnSpLocks/>
          </p:cNvCxnSpPr>
          <p:nvPr/>
        </p:nvCxnSpPr>
        <p:spPr>
          <a:xfrm>
            <a:off x="6175294" y="2873892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549CA81E-09E8-A6F8-B18B-054670DDB522}"/>
              </a:ext>
            </a:extLst>
          </p:cNvPr>
          <p:cNvCxnSpPr>
            <a:cxnSpLocks/>
          </p:cNvCxnSpPr>
          <p:nvPr/>
        </p:nvCxnSpPr>
        <p:spPr>
          <a:xfrm>
            <a:off x="8369302" y="2873892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E4861691-A672-398A-EE56-DB8CD3F3016B}"/>
              </a:ext>
            </a:extLst>
          </p:cNvPr>
          <p:cNvSpPr/>
          <p:nvPr/>
        </p:nvSpPr>
        <p:spPr>
          <a:xfrm>
            <a:off x="8596908" y="3703344"/>
            <a:ext cx="1747416" cy="443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рентабельность</a:t>
            </a:r>
            <a:b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</a:br>
            <a:r>
              <a:rPr lang="ru-RU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по </a:t>
            </a:r>
            <a:r>
              <a:rPr lang="en-US" sz="1200" b="1" dirty="0">
                <a:solidFill>
                  <a:schemeClr val="bg1"/>
                </a:solidFill>
                <a:latin typeface="Rubik SemiBold" pitchFamily="2" charset="-79"/>
                <a:cs typeface="Rubik SemiBold" pitchFamily="2" charset="-79"/>
              </a:rPr>
              <a:t>EBITDA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AD525D-CCF3-778D-7A17-D8BB0F204A51}"/>
              </a:ext>
            </a:extLst>
          </p:cNvPr>
          <p:cNvSpPr txBox="1"/>
          <p:nvPr/>
        </p:nvSpPr>
        <p:spPr>
          <a:xfrm>
            <a:off x="9644961" y="1329762"/>
            <a:ext cx="729084" cy="443812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млрд</a:t>
            </a:r>
            <a:b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</a:br>
            <a:r>
              <a:rPr lang="ru-RU" sz="2000" b="1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руб.</a:t>
            </a:r>
            <a:endParaRPr lang="ru-RU" sz="3600" b="1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1F4AD3E1-0E07-0ED7-58C0-3DD8802B261F}"/>
              </a:ext>
            </a:extLst>
          </p:cNvPr>
          <p:cNvCxnSpPr>
            <a:cxnSpLocks/>
          </p:cNvCxnSpPr>
          <p:nvPr/>
        </p:nvCxnSpPr>
        <p:spPr>
          <a:xfrm>
            <a:off x="3882943" y="2873892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кругленный прямоугольник 33">
            <a:extLst>
              <a:ext uri="{FF2B5EF4-FFF2-40B4-BE49-F238E27FC236}">
                <a16:creationId xmlns:a16="http://schemas.microsoft.com/office/drawing/2014/main" id="{4D1EFD09-CD50-2BFD-B049-05892B60A9B2}"/>
              </a:ext>
            </a:extLst>
          </p:cNvPr>
          <p:cNvSpPr/>
          <p:nvPr/>
        </p:nvSpPr>
        <p:spPr>
          <a:xfrm>
            <a:off x="439501" y="2873892"/>
            <a:ext cx="3199336" cy="1479472"/>
          </a:xfrm>
          <a:prstGeom prst="roundRect">
            <a:avLst>
              <a:gd name="adj" fmla="val 8428"/>
            </a:avLst>
          </a:prstGeom>
          <a:noFill/>
          <a:ln>
            <a:solidFill>
              <a:srgbClr val="44B6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14E936B6-CCF4-8918-94A8-2C699A545FEF}"/>
              </a:ext>
            </a:extLst>
          </p:cNvPr>
          <p:cNvCxnSpPr>
            <a:cxnSpLocks/>
          </p:cNvCxnSpPr>
          <p:nvPr/>
        </p:nvCxnSpPr>
        <p:spPr>
          <a:xfrm>
            <a:off x="6175294" y="1041165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65EC5DF5-3AC7-22F5-2D89-9AECF1CDF48D}"/>
              </a:ext>
            </a:extLst>
          </p:cNvPr>
          <p:cNvCxnSpPr>
            <a:cxnSpLocks/>
          </p:cNvCxnSpPr>
          <p:nvPr/>
        </p:nvCxnSpPr>
        <p:spPr>
          <a:xfrm>
            <a:off x="8369302" y="1041165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2E3B88F2-12E8-9040-5A53-33E089E9F059}"/>
              </a:ext>
            </a:extLst>
          </p:cNvPr>
          <p:cNvCxnSpPr>
            <a:cxnSpLocks/>
          </p:cNvCxnSpPr>
          <p:nvPr/>
        </p:nvCxnSpPr>
        <p:spPr>
          <a:xfrm>
            <a:off x="3882943" y="1041165"/>
            <a:ext cx="0" cy="147947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Номер слайда 2">
            <a:extLst>
              <a:ext uri="{FF2B5EF4-FFF2-40B4-BE49-F238E27FC236}">
                <a16:creationId xmlns:a16="http://schemas.microsoft.com/office/drawing/2014/main" id="{B7CADD42-29B9-EE07-DB3D-4EAE5161A3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1049" y="7239212"/>
            <a:ext cx="303147" cy="18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lnSpc>
                <a:spcPct val="90000"/>
              </a:lnSpc>
              <a:spcBef>
                <a:spcPts val="877"/>
              </a:spcBef>
              <a:buFont typeface="Arial" panose="020B0604020202020204" pitchFamily="34" charset="0"/>
              <a:buChar char="•"/>
              <a:defRPr sz="2456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51641" indent="-250631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210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0252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754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403535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04546" indent="-200505" algn="l" defTabSz="914400" rtl="0" eaLnBrk="1" latinLnBrk="0" hangingPunct="1">
              <a:lnSpc>
                <a:spcPct val="90000"/>
              </a:lnSpc>
              <a:spcBef>
                <a:spcPts val="439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0555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60656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00757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408586" indent="-200505" algn="l" defTabSz="914400" rtl="0" eaLnBrk="0" fontAlgn="base" latinLnBrk="0" hangingPunct="0">
              <a:lnSpc>
                <a:spcPct val="90000"/>
              </a:lnSpc>
              <a:spcBef>
                <a:spcPts val="439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80202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3D928D49-9667-6644-8876-990F029E125B}" type="slidenum">
              <a:rPr kumimoji="0" lang="ru-RU" altLang="ru-RU" sz="800" b="0" i="0" u="none" strike="noStrike" kern="1200" cap="none" spc="0" normalizeH="0" baseline="0" noProof="0" smtClean="0">
                <a:ln>
                  <a:noFill/>
                </a:ln>
                <a:solidFill>
                  <a:srgbClr val="452E8C"/>
                </a:solidFill>
                <a:effectLst/>
                <a:uLnTx/>
                <a:uFillTx/>
                <a:latin typeface="Rubik" pitchFamily="2" charset="-79"/>
                <a:cs typeface="Rubik" pitchFamily="2" charset="-79"/>
              </a:rPr>
              <a:pPr marL="0" marR="0" lvl="0" indent="0" algn="ctr" defTabSz="80202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7</a:t>
            </a:fld>
            <a:endParaRPr kumimoji="0" lang="ru-RU" altLang="ru-RU" sz="700" b="0" i="0" u="none" strike="noStrike" kern="1200" cap="none" spc="0" normalizeH="0" baseline="0" noProof="0" dirty="0">
              <a:ln>
                <a:noFill/>
              </a:ln>
              <a:solidFill>
                <a:srgbClr val="452E8C"/>
              </a:solidFill>
              <a:effectLst/>
              <a:uLnTx/>
              <a:uFillTx/>
              <a:latin typeface="Rubik" pitchFamily="2" charset="-79"/>
              <a:cs typeface="Rubik" pitchFamily="2" charset="-79"/>
            </a:endParaRPr>
          </a:p>
        </p:txBody>
      </p:sp>
      <p:sp>
        <p:nvSpPr>
          <p:cNvPr id="39" name="Скругленный прямоугольник 38">
            <a:extLst>
              <a:ext uri="{FF2B5EF4-FFF2-40B4-BE49-F238E27FC236}">
                <a16:creationId xmlns:a16="http://schemas.microsoft.com/office/drawing/2014/main" id="{D49709E4-4C4A-75B6-5C0F-E499F965A001}"/>
              </a:ext>
            </a:extLst>
          </p:cNvPr>
          <p:cNvSpPr/>
          <p:nvPr/>
        </p:nvSpPr>
        <p:spPr>
          <a:xfrm>
            <a:off x="5499914" y="5612130"/>
            <a:ext cx="4752396" cy="1512052"/>
          </a:xfrm>
          <a:prstGeom prst="roundRect">
            <a:avLst>
              <a:gd name="adj" fmla="val 842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A1C12D0-5C3D-5DA5-981E-BD7586B41BAE}"/>
              </a:ext>
            </a:extLst>
          </p:cNvPr>
          <p:cNvSpPr txBox="1"/>
          <p:nvPr/>
        </p:nvSpPr>
        <p:spPr>
          <a:xfrm>
            <a:off x="5685931" y="5747577"/>
            <a:ext cx="4458530" cy="12027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buClr>
                <a:srgbClr val="462F8D"/>
              </a:buClr>
            </a:pPr>
            <a:r>
              <a:rPr lang="ru-RU" sz="1200" b="1" dirty="0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ВАРИАНТ 2</a:t>
            </a:r>
          </a:p>
          <a:p>
            <a:pPr>
              <a:spcAft>
                <a:spcPts val="1000"/>
              </a:spcAft>
              <a:buClr>
                <a:srgbClr val="462F8D"/>
              </a:buClr>
            </a:pPr>
            <a:endParaRPr lang="ru-RU" sz="1200" dirty="0">
              <a:solidFill>
                <a:srgbClr val="462F8D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41" name="Скругленный прямоугольник 40">
            <a:extLst>
              <a:ext uri="{FF2B5EF4-FFF2-40B4-BE49-F238E27FC236}">
                <a16:creationId xmlns:a16="http://schemas.microsoft.com/office/drawing/2014/main" id="{34AF289E-075A-4E6F-76EF-F4B25B6FD402}"/>
              </a:ext>
            </a:extLst>
          </p:cNvPr>
          <p:cNvSpPr/>
          <p:nvPr/>
        </p:nvSpPr>
        <p:spPr>
          <a:xfrm>
            <a:off x="416100" y="5612130"/>
            <a:ext cx="4752396" cy="1512052"/>
          </a:xfrm>
          <a:prstGeom prst="roundRect">
            <a:avLst>
              <a:gd name="adj" fmla="val 842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3DAEE29-85B7-B1DF-BD69-70DD722FB618}"/>
              </a:ext>
            </a:extLst>
          </p:cNvPr>
          <p:cNvSpPr txBox="1"/>
          <p:nvPr/>
        </p:nvSpPr>
        <p:spPr>
          <a:xfrm>
            <a:off x="439501" y="5156006"/>
            <a:ext cx="2880642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462F8D"/>
                </a:solidFill>
                <a:latin typeface="Rubik SemiBold" pitchFamily="2" charset="-79"/>
                <a:ea typeface="Roboto" panose="02000000000000000000" pitchFamily="2" charset="0"/>
                <a:cs typeface="Rubik SemiBold" pitchFamily="2" charset="-79"/>
              </a:rPr>
              <a:t>УСЛОВИЯ УЧАСТИЯ В ПРОЕКТЕ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6B0C97F-52DF-9D9C-9B66-0A982649C877}"/>
              </a:ext>
            </a:extLst>
          </p:cNvPr>
          <p:cNvSpPr txBox="1"/>
          <p:nvPr/>
        </p:nvSpPr>
        <p:spPr>
          <a:xfrm>
            <a:off x="688500" y="5747577"/>
            <a:ext cx="3775147" cy="12027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800"/>
              </a:spcAft>
              <a:buClr>
                <a:srgbClr val="462F8D"/>
              </a:buClr>
            </a:pPr>
            <a:r>
              <a:rPr lang="ru-RU" sz="1200" b="1">
                <a:solidFill>
                  <a:srgbClr val="44B699"/>
                </a:solidFill>
                <a:latin typeface="Rubik SemiBold" pitchFamily="2" charset="-79"/>
                <a:cs typeface="Rubik SemiBold" pitchFamily="2" charset="-79"/>
              </a:rPr>
              <a:t>ВАРИАНТ 1</a:t>
            </a:r>
            <a:endParaRPr lang="ru-RU" sz="1200" b="1" dirty="0">
              <a:solidFill>
                <a:srgbClr val="44B699"/>
              </a:solidFill>
              <a:latin typeface="Rubik SemiBold" pitchFamily="2" charset="-79"/>
              <a:cs typeface="Rubik SemiBold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6893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510D5-F25B-0F79-584A-0D5277D50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3ECB60D-5C15-0748-1C25-D455A017E17D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rgbClr val="462F8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C1D871D-C7C7-2A40-D344-5045F36AD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8"/>
          <a:stretch/>
        </p:blipFill>
        <p:spPr>
          <a:xfrm>
            <a:off x="0" y="1440810"/>
            <a:ext cx="5041745" cy="611886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77AB2F-43C6-01D3-593D-2F2292E480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00" y="451898"/>
            <a:ext cx="1621174" cy="5370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9D622B-39D4-D49E-D08F-1AE3C625E019}"/>
              </a:ext>
            </a:extLst>
          </p:cNvPr>
          <p:cNvSpPr txBox="1"/>
          <p:nvPr/>
        </p:nvSpPr>
        <p:spPr>
          <a:xfrm>
            <a:off x="751196" y="2370940"/>
            <a:ext cx="982209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cap="all" dirty="0">
                <a:solidFill>
                  <a:schemeClr val="bg1"/>
                </a:solidFill>
              </a:rPr>
              <a:t>Карталинский  муниципальный  район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602E808-F28D-9981-1FE6-4C134975CC5F}"/>
              </a:ext>
            </a:extLst>
          </p:cNvPr>
          <p:cNvSpPr/>
          <p:nvPr/>
        </p:nvSpPr>
        <p:spPr>
          <a:xfrm>
            <a:off x="439498" y="3446586"/>
            <a:ext cx="5134825" cy="3661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r>
              <a:rPr lang="ru-RU" cap="all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Наталья </a:t>
            </a:r>
          </a:p>
          <a:p>
            <a:pPr>
              <a:lnSpc>
                <a:spcPct val="114000"/>
              </a:lnSpc>
            </a:pPr>
            <a:r>
              <a:rPr lang="ru-RU" cap="all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Александровна</a:t>
            </a:r>
          </a:p>
          <a:p>
            <a:pPr>
              <a:lnSpc>
                <a:spcPct val="114000"/>
              </a:lnSpc>
            </a:pPr>
            <a:r>
              <a:rPr lang="ru-RU" cap="all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Максимовская </a:t>
            </a:r>
          </a:p>
          <a:p>
            <a:pPr>
              <a:lnSpc>
                <a:spcPct val="114000"/>
              </a:lnSpc>
            </a:pPr>
            <a:r>
              <a:rPr lang="ru-RU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Заместитель главы Карталинского муниципального района</a:t>
            </a:r>
            <a:endParaRPr lang="ru-RU" sz="12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r>
              <a:rPr lang="ru-RU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Инвестиционный уполномоченный</a:t>
            </a:r>
          </a:p>
          <a:p>
            <a:pPr>
              <a:lnSpc>
                <a:spcPct val="114000"/>
              </a:lnSpc>
            </a:pPr>
            <a:endParaRPr lang="ru-RU" sz="12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endParaRPr lang="ru-RU" sz="12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endParaRPr lang="ru-RU" sz="12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r>
              <a:rPr lang="ru-RU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АЛЁНА</a:t>
            </a:r>
          </a:p>
          <a:p>
            <a:pPr>
              <a:lnSpc>
                <a:spcPct val="114000"/>
              </a:lnSpc>
            </a:pPr>
            <a:r>
              <a:rPr lang="ru-RU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ДМИТРИЕВНА </a:t>
            </a:r>
          </a:p>
          <a:p>
            <a:pPr>
              <a:lnSpc>
                <a:spcPct val="114000"/>
              </a:lnSpc>
            </a:pPr>
            <a:r>
              <a:rPr lang="ru-RU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ВАТУТИНА</a:t>
            </a:r>
          </a:p>
          <a:p>
            <a:pPr>
              <a:lnSpc>
                <a:spcPct val="114000"/>
              </a:lnSpc>
            </a:pPr>
            <a:r>
              <a:rPr lang="ru-RU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Директор Департамента аналитики, привлечения и продвижения</a:t>
            </a:r>
          </a:p>
          <a:p>
            <a:pPr>
              <a:lnSpc>
                <a:spcPct val="114000"/>
              </a:lnSpc>
            </a:pPr>
            <a:r>
              <a:rPr lang="ru-RU" sz="120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Фонда развития предпринимательства Челябинской области – Центр «Мой бизнес»</a:t>
            </a:r>
          </a:p>
          <a:p>
            <a:pPr>
              <a:lnSpc>
                <a:spcPct val="114000"/>
              </a:lnSpc>
            </a:pPr>
            <a:endParaRPr lang="ru-RU" sz="12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endParaRPr lang="ru-RU" sz="12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endParaRPr lang="ru-RU" sz="120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endParaRPr lang="ru-RU" sz="1200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3600CC9-FE6B-CB79-20BB-30C56ECE164E}"/>
              </a:ext>
            </a:extLst>
          </p:cNvPr>
          <p:cNvSpPr/>
          <p:nvPr/>
        </p:nvSpPr>
        <p:spPr>
          <a:xfrm>
            <a:off x="5662246" y="3446586"/>
            <a:ext cx="4082630" cy="33809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14000"/>
              </a:lnSpc>
            </a:pPr>
            <a:endParaRPr lang="ru-RU" sz="16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ru-RU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+79090971413</a:t>
            </a:r>
          </a:p>
          <a:p>
            <a:pPr>
              <a:lnSpc>
                <a:spcPct val="114000"/>
              </a:lnSpc>
            </a:pPr>
            <a:r>
              <a:rPr lang="en-US" sz="1600" u="sng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ekonomika90@inbox.ru</a:t>
            </a:r>
            <a:r>
              <a:rPr lang="ru-RU" sz="1600" u="sng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4000"/>
              </a:lnSpc>
            </a:pPr>
            <a:r>
              <a:rPr lang="ru-RU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Карталы</a:t>
            </a:r>
            <a:r>
              <a:rPr lang="ru-RU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улица Ленина, д. 1</a:t>
            </a:r>
          </a:p>
          <a:p>
            <a:pPr>
              <a:lnSpc>
                <a:spcPct val="114000"/>
              </a:lnSpc>
            </a:pPr>
            <a:endParaRPr lang="ru-RU" sz="16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endParaRPr lang="ru-RU" sz="16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endParaRPr lang="ru-RU" sz="16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ru-RU"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+799955891000</a:t>
            </a:r>
          </a:p>
          <a:p>
            <a:pPr>
              <a:lnSpc>
                <a:spcPct val="114000"/>
              </a:lnSpc>
            </a:pPr>
            <a:r>
              <a:rPr lang="en-US" sz="1600" u="sng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ad.vatutina@fond174.ru</a:t>
            </a:r>
            <a:endParaRPr lang="ru-RU" sz="1600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endParaRPr lang="ru-RU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endParaRPr lang="ru-RU" dirty="0">
              <a:solidFill>
                <a:schemeClr val="bg1"/>
              </a:solidFill>
              <a:latin typeface="Rubik" pitchFamily="2" charset="-79"/>
              <a:cs typeface="Rubik" pitchFamily="2" charset="-79"/>
            </a:endParaRPr>
          </a:p>
          <a:p>
            <a:pPr>
              <a:lnSpc>
                <a:spcPct val="114000"/>
              </a:lnSpc>
            </a:pPr>
            <a:r>
              <a:rPr lang="ru-RU" dirty="0">
                <a:solidFill>
                  <a:schemeClr val="bg1"/>
                </a:solidFill>
                <a:latin typeface="Rubik" pitchFamily="2" charset="-79"/>
                <a:cs typeface="Rubik" pitchFamily="2" charset="-79"/>
              </a:rPr>
              <a:t> 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971B47ED-F34B-9B47-AAD8-9B2050AFB141}"/>
              </a:ext>
            </a:extLst>
          </p:cNvPr>
          <p:cNvCxnSpPr>
            <a:cxnSpLocks/>
          </p:cNvCxnSpPr>
          <p:nvPr/>
        </p:nvCxnSpPr>
        <p:spPr>
          <a:xfrm>
            <a:off x="5469050" y="3508132"/>
            <a:ext cx="0" cy="136622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1823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05883" y="314302"/>
            <a:ext cx="904918" cy="90491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316CC1A-2FBF-4E63-A354-8DD49DC570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9050" y="5508933"/>
            <a:ext cx="12193" cy="1377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35538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Тема 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3150</TotalTime>
  <Words>1223</Words>
  <Application>Microsoft Office PowerPoint</Application>
  <PresentationFormat>Произвольный</PresentationFormat>
  <Paragraphs>176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Aptos</vt:lpstr>
      <vt:lpstr>Aptos Display</vt:lpstr>
      <vt:lpstr>Arial</vt:lpstr>
      <vt:lpstr>Rubik</vt:lpstr>
      <vt:lpstr>Rubik SemiBold</vt:lpstr>
      <vt:lpstr>Times New Roman</vt:lpstr>
      <vt:lpstr>Wingdings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Гугнина</dc:creator>
  <cp:lastModifiedBy>c400</cp:lastModifiedBy>
  <cp:revision>158</cp:revision>
  <dcterms:created xsi:type="dcterms:W3CDTF">2024-12-04T10:02:44Z</dcterms:created>
  <dcterms:modified xsi:type="dcterms:W3CDTF">2025-07-09T05:40:40Z</dcterms:modified>
</cp:coreProperties>
</file>